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2311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2984999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2393175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rot="10800000" flipH="1">
            <a:off x="0" y="2983958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4412699"/>
            <a:ext cx="9144000" cy="73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4526627" y="3820834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x="4526627" y="4411617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6676" y="76256"/>
            <a:ext cx="9134130" cy="505479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Language?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By: Prabjot, Sajida, Davette, Molly and Amy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9250" rtl="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1900" b="1">
                <a:solidFill>
                  <a:srgbClr val="666666"/>
                </a:solidFill>
              </a:rPr>
              <a:t>Language</a:t>
            </a:r>
            <a:r>
              <a:rPr lang="en" sz="1900">
                <a:solidFill>
                  <a:srgbClr val="666666"/>
                </a:solidFill>
              </a:rPr>
              <a:t> is a set of rules for generating speech</a:t>
            </a:r>
          </a:p>
          <a:p>
            <a:pPr marL="457200" lvl="0" indent="-349250" rtl="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1900">
                <a:solidFill>
                  <a:srgbClr val="666666"/>
                </a:solidFill>
              </a:rPr>
              <a:t>Language is </a:t>
            </a:r>
            <a:r>
              <a:rPr lang="en" sz="1900" i="1">
                <a:solidFill>
                  <a:srgbClr val="666666"/>
                </a:solidFill>
              </a:rPr>
              <a:t>learned</a:t>
            </a:r>
            <a:r>
              <a:rPr lang="en" sz="1900">
                <a:solidFill>
                  <a:srgbClr val="666666"/>
                </a:solidFill>
              </a:rPr>
              <a:t> instead of being </a:t>
            </a:r>
            <a:r>
              <a:rPr lang="en" sz="1900" i="1">
                <a:solidFill>
                  <a:srgbClr val="666666"/>
                </a:solidFill>
              </a:rPr>
              <a:t>biologically inherited</a:t>
            </a:r>
            <a:r>
              <a:rPr lang="en" sz="1900">
                <a:solidFill>
                  <a:srgbClr val="666666"/>
                </a:solidFill>
              </a:rPr>
              <a:t> </a:t>
            </a:r>
          </a:p>
          <a:p>
            <a:pPr marL="457200" lvl="0" indent="-349250" rtl="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1900" b="1">
                <a:solidFill>
                  <a:srgbClr val="666666"/>
                </a:solidFill>
              </a:rPr>
              <a:t>Symbols</a:t>
            </a:r>
            <a:r>
              <a:rPr lang="en" sz="1900">
                <a:solidFill>
                  <a:srgbClr val="666666"/>
                </a:solidFill>
              </a:rPr>
              <a:t> are </a:t>
            </a:r>
            <a:r>
              <a:rPr lang="en" sz="1900" i="1">
                <a:solidFill>
                  <a:srgbClr val="666666"/>
                </a:solidFill>
              </a:rPr>
              <a:t>sounds</a:t>
            </a:r>
            <a:r>
              <a:rPr lang="en" sz="1900">
                <a:solidFill>
                  <a:srgbClr val="666666"/>
                </a:solidFill>
              </a:rPr>
              <a:t> or </a:t>
            </a:r>
            <a:r>
              <a:rPr lang="en" sz="1900" i="1">
                <a:solidFill>
                  <a:srgbClr val="666666"/>
                </a:solidFill>
              </a:rPr>
              <a:t>things</a:t>
            </a:r>
            <a:r>
              <a:rPr lang="en" sz="1900">
                <a:solidFill>
                  <a:srgbClr val="666666"/>
                </a:solidFill>
              </a:rPr>
              <a:t> which have meaning given to them by the users</a:t>
            </a:r>
          </a:p>
          <a:p>
            <a:pPr marL="457200" lvl="0" indent="-349250" rtl="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1900">
                <a:solidFill>
                  <a:srgbClr val="666666"/>
                </a:solidFill>
              </a:rPr>
              <a:t>Meaning is arbitrarily assigned </a:t>
            </a:r>
          </a:p>
          <a:p>
            <a:pPr marL="914400" lvl="1" indent="-349250" rtl="0">
              <a:spcBef>
                <a:spcPts val="0"/>
              </a:spcBef>
              <a:buClr>
                <a:srgbClr val="666666"/>
              </a:buClr>
              <a:buSzPct val="100000"/>
              <a:buFont typeface="Courier New"/>
              <a:buChar char="o"/>
            </a:pPr>
            <a:r>
              <a:rPr lang="en" sz="1900">
                <a:solidFill>
                  <a:srgbClr val="666666"/>
                </a:solidFill>
              </a:rPr>
              <a:t>For instance, the English word “dog” does not in any way physically resemble the animal it stands for 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325" y="1200150"/>
            <a:ext cx="3613374" cy="378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Symbolic Meaning 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666666"/>
                </a:solidFill>
              </a:rPr>
              <a:t>A word is one or more sounds that in combination have a specific meaning assigned by a language</a:t>
            </a:r>
          </a:p>
          <a:p>
            <a:pPr marL="457200" lvl="0" indent="-342900" rtl="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666666"/>
                </a:solidFill>
              </a:rPr>
              <a:t>Major advantage of human language being learned symbolic communication is that its infinitely flexible, meanings can be changed and new symbols created </a:t>
            </a:r>
          </a:p>
          <a:p>
            <a:pPr marL="457200" lvl="0" indent="-34290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666666"/>
                </a:solidFill>
              </a:rPr>
              <a:t>Evidence: new words are invented daily and the meaning of old ones change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666666"/>
                </a:solidFill>
              </a:rPr>
              <a:t>For example, the english word “nice” now means pleasing, agreeable, polite, and kind</a:t>
            </a:r>
          </a:p>
          <a:p>
            <a:pPr marL="914400" lvl="1" indent="-342900" rtl="0">
              <a:spcBef>
                <a:spcPts val="0"/>
              </a:spcBef>
              <a:buClr>
                <a:srgbClr val="666666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rgbClr val="666666"/>
                </a:solidFill>
              </a:rPr>
              <a:t>In the fifteenth century it meant foolish, wanton, lascivious, and even wicked 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800">
              <a:solidFill>
                <a:srgbClr val="666666"/>
              </a:solidFill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0600" y="3137125"/>
            <a:ext cx="1734449" cy="145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1850" y="3137124"/>
            <a:ext cx="1388377" cy="145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600"/>
              <a:t>Language vs. Speech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6550" rtl="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1700">
                <a:solidFill>
                  <a:srgbClr val="666666"/>
                </a:solidFill>
              </a:rPr>
              <a:t>Language and speech are not the same thing</a:t>
            </a:r>
          </a:p>
          <a:p>
            <a:pPr marL="457200" lvl="0" indent="-336550" rtl="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1700">
                <a:solidFill>
                  <a:srgbClr val="666666"/>
                </a:solidFill>
              </a:rPr>
              <a:t>Speech is a broad term simply referring to patterned verbal behaviour  </a:t>
            </a:r>
          </a:p>
          <a:p>
            <a:pPr marL="457200" lvl="0" indent="-336550" rtl="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1700">
                <a:solidFill>
                  <a:srgbClr val="666666"/>
                </a:solidFill>
              </a:rPr>
              <a:t>A </a:t>
            </a:r>
            <a:r>
              <a:rPr lang="en" sz="1700" b="1">
                <a:solidFill>
                  <a:srgbClr val="666666"/>
                </a:solidFill>
              </a:rPr>
              <a:t>dialect</a:t>
            </a:r>
            <a:r>
              <a:rPr lang="en" sz="1700">
                <a:solidFill>
                  <a:srgbClr val="666666"/>
                </a:solidFill>
              </a:rPr>
              <a:t> is a variant of a language. If it is associated with a geographically isolated speech community, it is referred to as a </a:t>
            </a:r>
            <a:r>
              <a:rPr lang="en" sz="1700" b="1">
                <a:solidFill>
                  <a:srgbClr val="666666"/>
                </a:solidFill>
              </a:rPr>
              <a:t>regional dialect</a:t>
            </a:r>
            <a:r>
              <a:rPr lang="en" sz="1700">
                <a:solidFill>
                  <a:srgbClr val="666666"/>
                </a:solidFill>
              </a:rPr>
              <a:t>. </a:t>
            </a:r>
          </a:p>
          <a:p>
            <a:pPr marL="914400" lvl="1" indent="-336550" rtl="0">
              <a:spcBef>
                <a:spcPts val="0"/>
              </a:spcBef>
              <a:buClr>
                <a:srgbClr val="666666"/>
              </a:buClr>
              <a:buSzPct val="100000"/>
              <a:buFont typeface="Courier New"/>
              <a:buChar char="o"/>
            </a:pPr>
            <a:r>
              <a:rPr lang="en" sz="1700">
                <a:solidFill>
                  <a:srgbClr val="666666"/>
                </a:solidFill>
              </a:rPr>
              <a:t>However, if it is spoken by a speech community that is merely socially isolated, it is called a </a:t>
            </a:r>
            <a:r>
              <a:rPr lang="en" sz="1700" b="1">
                <a:solidFill>
                  <a:srgbClr val="666666"/>
                </a:solidFill>
              </a:rPr>
              <a:t>social dialect</a:t>
            </a:r>
          </a:p>
          <a:p>
            <a:pPr>
              <a:spcBef>
                <a:spcPts val="0"/>
              </a:spcBef>
              <a:buNone/>
            </a:pPr>
            <a:endParaRPr sz="1700">
              <a:solidFill>
                <a:srgbClr val="666666"/>
              </a:solidFill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666666"/>
                </a:solidFill>
              </a:rPr>
              <a:t>These latter dialects are mostly based on class, ethnicity, gender, age, and particular social situations</a:t>
            </a:r>
          </a:p>
          <a:p>
            <a:pPr marL="457200" lvl="0" indent="-342900" rtl="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666666"/>
                </a:solidFill>
              </a:rPr>
              <a:t>Black English (or Ebonics) in the United States is an example of a social dialect 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666666"/>
              </a:solidFill>
            </a:endParaRP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1700" y="3350050"/>
            <a:ext cx="2555650" cy="15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Pidgin 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9250" rtl="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1900" b="1">
                <a:solidFill>
                  <a:srgbClr val="666666"/>
                </a:solidFill>
              </a:rPr>
              <a:t>Pidgin </a:t>
            </a:r>
            <a:r>
              <a:rPr lang="en" sz="1900">
                <a:solidFill>
                  <a:srgbClr val="666666"/>
                </a:solidFill>
              </a:rPr>
              <a:t>is a </a:t>
            </a:r>
            <a:r>
              <a:rPr lang="en" sz="1900" i="1">
                <a:solidFill>
                  <a:srgbClr val="666666"/>
                </a:solidFill>
              </a:rPr>
              <a:t>simplified, makeshift</a:t>
            </a:r>
            <a:r>
              <a:rPr lang="en" sz="1900">
                <a:solidFill>
                  <a:srgbClr val="666666"/>
                </a:solidFill>
              </a:rPr>
              <a:t> that </a:t>
            </a:r>
            <a:r>
              <a:rPr lang="en" sz="1900" i="1">
                <a:solidFill>
                  <a:srgbClr val="666666"/>
                </a:solidFill>
              </a:rPr>
              <a:t>develops</a:t>
            </a:r>
            <a:r>
              <a:rPr lang="en" sz="1900">
                <a:solidFill>
                  <a:srgbClr val="666666"/>
                </a:solidFill>
              </a:rPr>
              <a:t> to fulfill the communication needs of people who have no language in common but who need to occasionally interact for commercial and other reasons </a:t>
            </a:r>
          </a:p>
          <a:p>
            <a:pPr marL="914400" lvl="1" indent="-349250" rtl="0">
              <a:spcBef>
                <a:spcPts val="0"/>
              </a:spcBef>
              <a:buClr>
                <a:srgbClr val="666666"/>
              </a:buClr>
              <a:buSzPct val="100000"/>
              <a:buFont typeface="Courier New"/>
              <a:buChar char="o"/>
            </a:pPr>
            <a:r>
              <a:rPr lang="en" sz="1900">
                <a:solidFill>
                  <a:srgbClr val="666666"/>
                </a:solidFill>
              </a:rPr>
              <a:t>combine limited amount of the vocabulary and grammar of the different languages </a:t>
            </a:r>
          </a:p>
          <a:p>
            <a:pPr marL="914400" lvl="1" indent="-349250" rtl="0">
              <a:spcBef>
                <a:spcPts val="0"/>
              </a:spcBef>
              <a:buClr>
                <a:srgbClr val="666666"/>
              </a:buClr>
              <a:buSzPct val="100000"/>
              <a:buFont typeface="Courier New"/>
              <a:buChar char="o"/>
            </a:pPr>
            <a:r>
              <a:rPr lang="en" sz="1900">
                <a:solidFill>
                  <a:srgbClr val="666666"/>
                </a:solidFill>
              </a:rPr>
              <a:t>also speak native language 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9250" rtl="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1900">
                <a:solidFill>
                  <a:srgbClr val="666666"/>
                </a:solidFill>
              </a:rPr>
              <a:t>Most well known, Pidgin English in New Guinea </a:t>
            </a:r>
          </a:p>
          <a:p>
            <a:pPr marL="457200" lvl="0" indent="-349250" rtl="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1900">
                <a:solidFill>
                  <a:srgbClr val="666666"/>
                </a:solidFill>
              </a:rPr>
              <a:t>Pidgin English/French developed in West Africa and Caribbean </a:t>
            </a:r>
          </a:p>
          <a:p>
            <a:pPr marL="457200" lvl="0" indent="-349250" rtl="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1900">
                <a:solidFill>
                  <a:srgbClr val="666666"/>
                </a:solidFill>
              </a:rPr>
              <a:t>Most well known pidgin developed by American Indians is</a:t>
            </a:r>
            <a:r>
              <a:rPr lang="en" sz="1900" i="1">
                <a:solidFill>
                  <a:srgbClr val="666666"/>
                </a:solidFill>
              </a:rPr>
              <a:t> Chinook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450" y="3675825"/>
            <a:ext cx="2571725" cy="13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Creole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700" b="1">
                <a:solidFill>
                  <a:srgbClr val="666666"/>
                </a:solidFill>
              </a:rPr>
              <a:t>Creole: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666666"/>
                </a:solidFill>
              </a:rPr>
              <a:t>A pidgin language that becomes the mother tongue of a population.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666666"/>
                </a:solidFill>
              </a:rPr>
              <a:t>In other terms, a simplified version of a language. Ex. Haitians’ creole language is French-African.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1700">
              <a:solidFill>
                <a:srgbClr val="666666"/>
              </a:solidFill>
            </a:endParaRPr>
          </a:p>
          <a:p>
            <a:pPr marL="457200" lvl="0" indent="-336550" rtl="0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Georgia"/>
              <a:buChar char="-"/>
            </a:pPr>
            <a:r>
              <a:rPr lang="en" sz="1700">
                <a:solidFill>
                  <a:srgbClr val="666666"/>
                </a:solidFill>
              </a:rPr>
              <a:t>Pidgins form into creoles as vocabulary enlarges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1700">
              <a:solidFill>
                <a:srgbClr val="666666"/>
              </a:solidFill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666666"/>
                </a:solidFill>
              </a:rPr>
              <a:t>Fun Fact: Most Creole languages make use of repeated adjectives or adverbs, used to indicate an increased degree of intensity.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700">
              <a:solidFill>
                <a:srgbClr val="666666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solidFill>
                <a:srgbClr val="666666"/>
              </a:solidFill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275" y="1200150"/>
            <a:ext cx="4197650" cy="37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16900" y="205975"/>
            <a:ext cx="88101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600"/>
              <a:t>Language &amp; Social Situations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175" y="1200150"/>
            <a:ext cx="3994500" cy="385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rgbClr val="666666"/>
              </a:buClr>
              <a:buSzPct val="100000"/>
              <a:buFont typeface="Georgia"/>
              <a:buChar char="●"/>
            </a:pPr>
            <a:r>
              <a:rPr lang="en" sz="1600">
                <a:solidFill>
                  <a:srgbClr val="666666"/>
                </a:solidFill>
              </a:rPr>
              <a:t>Which language is spoken can sometimes depend on the social situation. This phenomenon is called diglossia which refers to a situation in which two dialects or usually closely related languages are used by a single language community</a:t>
            </a:r>
          </a:p>
          <a:p>
            <a:pPr marL="914400" lvl="1" indent="-330200" rtl="0">
              <a:spcBef>
                <a:spcPts val="0"/>
              </a:spcBef>
              <a:buClr>
                <a:srgbClr val="666666"/>
              </a:buClr>
              <a:buSzPct val="100000"/>
              <a:buFont typeface="Georgia"/>
              <a:buChar char="○"/>
            </a:pPr>
            <a:r>
              <a:rPr lang="en" sz="1600">
                <a:solidFill>
                  <a:srgbClr val="666666"/>
                </a:solidFill>
              </a:rPr>
              <a:t>North American reporters are often diglossic, they must learn to speak with a Midwestern, European American dialect regardless of the region or social class they are from originally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rgbClr val="666666"/>
                </a:solidFill>
              </a:rPr>
              <a:t>The dialects of a society are ranked to each other in terms of social status</a:t>
            </a:r>
          </a:p>
          <a:p>
            <a:pPr marL="914400" lvl="1" indent="-330200">
              <a:spcBef>
                <a:spcPts val="0"/>
              </a:spcBef>
              <a:buClr>
                <a:srgbClr val="666666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666666"/>
                </a:solidFill>
              </a:rPr>
              <a:t>In the London area of England the upper class speak “public school” English while the lower class use a different dialect.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22000">
            <a:off x="7065462" y="3038070"/>
            <a:ext cx="1639626" cy="1639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3037" y="3201900"/>
            <a:ext cx="1465124" cy="146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Conclusion 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9250" rtl="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1900">
                <a:solidFill>
                  <a:srgbClr val="666666"/>
                </a:solidFill>
              </a:rPr>
              <a:t>Language is an essential way to communicate </a:t>
            </a:r>
          </a:p>
          <a:p>
            <a:pPr marL="914400" lvl="1" indent="-349250" rtl="0">
              <a:spcBef>
                <a:spcPts val="0"/>
              </a:spcBef>
              <a:buClr>
                <a:srgbClr val="666666"/>
              </a:buClr>
              <a:buSzPct val="100000"/>
              <a:buFont typeface="Courier New"/>
              <a:buChar char="o"/>
            </a:pPr>
            <a:r>
              <a:rPr lang="en" sz="1900">
                <a:solidFill>
                  <a:srgbClr val="666666"/>
                </a:solidFill>
              </a:rPr>
              <a:t>differentiates one country/region or culture from one another  </a:t>
            </a:r>
          </a:p>
          <a:p>
            <a:pPr marL="457200" lvl="0" indent="-349250" rtl="0">
              <a:spcBef>
                <a:spcPts val="0"/>
              </a:spcBef>
              <a:buClr>
                <a:srgbClr val="666666"/>
              </a:buClr>
              <a:buSzPct val="100000"/>
              <a:buFont typeface="Georgia"/>
              <a:buChar char="●"/>
            </a:pPr>
            <a:r>
              <a:rPr lang="en" sz="1900">
                <a:solidFill>
                  <a:srgbClr val="666666"/>
                </a:solidFill>
              </a:rPr>
              <a:t>Languages are made up of patterns of sounds and repetition.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On-screen Show (16:9)</PresentationFormat>
  <Paragraphs>45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paper-plane</vt:lpstr>
      <vt:lpstr>What is Language?</vt:lpstr>
      <vt:lpstr>Introduction</vt:lpstr>
      <vt:lpstr>Symbolic Meaning </vt:lpstr>
      <vt:lpstr>Language vs. Speech</vt:lpstr>
      <vt:lpstr>Pidgin </vt:lpstr>
      <vt:lpstr>Creole</vt:lpstr>
      <vt:lpstr>Language &amp; Social Situations</vt:lpstr>
      <vt:lpstr>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Language?</dc:title>
  <dc:creator>Ko, Paul</dc:creator>
  <cp:lastModifiedBy>Ko, Paul</cp:lastModifiedBy>
  <cp:revision>1</cp:revision>
  <dcterms:modified xsi:type="dcterms:W3CDTF">2014-10-23T16:47:29Z</dcterms:modified>
</cp:coreProperties>
</file>