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78CF31E4-2988-4FB7-9D62-26C4C94195F4}" type="datetimeFigureOut">
              <a:rPr lang="en-CA" smtClean="0"/>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91475" y="6429375"/>
            <a:ext cx="876300" cy="292100"/>
          </a:xfrm>
        </p:spPr>
        <p:txBody>
          <a:bodyPr/>
          <a:lstStyle/>
          <a:p>
            <a:fld id="{F1DC33C9-76EF-4CF7-9E6F-278D47E89C31}" type="slidenum">
              <a:rPr lang="en-CA" smtClean="0"/>
              <a:t>‹#›</a:t>
            </a:fld>
            <a:endParaRPr lang="en-CA"/>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F31E4-2988-4FB7-9D62-26C4C94195F4}" type="datetimeFigureOut">
              <a:rPr lang="en-CA" smtClean="0"/>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1DC33C9-76EF-4CF7-9E6F-278D47E89C31}"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F31E4-2988-4FB7-9D62-26C4C94195F4}" type="datetimeFigureOut">
              <a:rPr lang="en-CA" smtClean="0"/>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1DC33C9-76EF-4CF7-9E6F-278D47E89C31}"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78CF31E4-2988-4FB7-9D62-26C4C94195F4}" type="datetimeFigureOut">
              <a:rPr lang="en-CA" smtClean="0"/>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1DC33C9-76EF-4CF7-9E6F-278D47E89C31}" type="slidenum">
              <a:rPr lang="en-CA" smtClean="0"/>
              <a:t>‹#›</a:t>
            </a:fld>
            <a:endParaRPr lang="en-CA"/>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78CF31E4-2988-4FB7-9D62-26C4C94195F4}" type="datetimeFigureOut">
              <a:rPr lang="en-CA" smtClean="0"/>
              <a:t>05/03/2015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1DC33C9-76EF-4CF7-9E6F-278D47E89C31}" type="slidenum">
              <a:rPr lang="en-CA" smtClean="0"/>
              <a:t>‹#›</a:t>
            </a:fld>
            <a:endParaRPr lang="en-CA"/>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8CF31E4-2988-4FB7-9D62-26C4C94195F4}" type="datetimeFigureOut">
              <a:rPr lang="en-CA" smtClean="0"/>
              <a:t>05/03/2015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1DC33C9-76EF-4CF7-9E6F-278D47E89C31}" type="slidenum">
              <a:rPr lang="en-CA" smtClean="0"/>
              <a:t>‹#›</a:t>
            </a:fld>
            <a:endParaRPr lang="en-CA"/>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CF31E4-2988-4FB7-9D62-26C4C94195F4}" type="datetimeFigureOut">
              <a:rPr lang="en-CA" smtClean="0"/>
              <a:t>05/03/2015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1DC33C9-76EF-4CF7-9E6F-278D47E89C31}" type="slidenum">
              <a:rPr lang="en-CA" smtClean="0"/>
              <a:t>‹#›</a:t>
            </a:fld>
            <a:endParaRPr lang="en-CA"/>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78CF31E4-2988-4FB7-9D62-26C4C94195F4}" type="datetimeFigureOut">
              <a:rPr lang="en-CA" smtClean="0"/>
              <a:t>05/03/2015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1DC33C9-76EF-4CF7-9E6F-278D47E89C31}" type="slidenum">
              <a:rPr lang="en-CA" smtClean="0"/>
              <a:t>‹#›</a:t>
            </a:fld>
            <a:endParaRPr lang="en-CA"/>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F31E4-2988-4FB7-9D62-26C4C94195F4}" type="datetimeFigureOut">
              <a:rPr lang="en-CA" smtClean="0"/>
              <a:t>05/03/2015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1DC33C9-76EF-4CF7-9E6F-278D47E89C31}"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8CF31E4-2988-4FB7-9D62-26C4C94195F4}" type="datetimeFigureOut">
              <a:rPr lang="en-CA" smtClean="0"/>
              <a:t>05/03/2015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1DC33C9-76EF-4CF7-9E6F-278D47E89C31}" type="slidenum">
              <a:rPr lang="en-CA" smtClean="0"/>
              <a:t>‹#›</a:t>
            </a:fld>
            <a:endParaRPr lang="en-CA"/>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78CF31E4-2988-4FB7-9D62-26C4C94195F4}" type="datetimeFigureOut">
              <a:rPr lang="en-CA" smtClean="0"/>
              <a:t>05/03/2015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1DC33C9-76EF-4CF7-9E6F-278D47E89C31}" type="slidenum">
              <a:rPr lang="en-CA" smtClean="0"/>
              <a:t>‹#›</a:t>
            </a:fld>
            <a:endParaRPr lang="en-CA"/>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78CF31E4-2988-4FB7-9D62-26C4C94195F4}" type="datetimeFigureOut">
              <a:rPr lang="en-CA" smtClean="0"/>
              <a:t>05/03/2015</a:t>
            </a:fld>
            <a:endParaRPr lang="en-CA"/>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CA"/>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1DC33C9-76EF-4CF7-9E6F-278D47E89C31}"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eishaofjapan.com/" TargetMode="External"/><Relationship Id="rId2" Type="http://schemas.openxmlformats.org/officeDocument/2006/relationships/hyperlink" Target="http://www.youtube.com/watch?v=CUIHCPuXlgk" TargetMode="External"/><Relationship Id="rId1" Type="http://schemas.openxmlformats.org/officeDocument/2006/relationships/slideLayout" Target="../slideLayouts/slideLayout2.xml"/><Relationship Id="rId5" Type="http://schemas.openxmlformats.org/officeDocument/2006/relationships/hyperlink" Target="http://www.newworldencyclopedia.org/entry/Geisha#History" TargetMode="External"/><Relationship Id="rId4" Type="http://schemas.openxmlformats.org/officeDocument/2006/relationships/hyperlink" Target="http://asianhistory.about.com/od/japan/a/History-of-the-Geisha.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CUIHCPuXlg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Stephanie M. &amp; Austin J.</a:t>
            </a:r>
            <a:endParaRPr lang="en-CA" dirty="0"/>
          </a:p>
        </p:txBody>
      </p:sp>
      <p:sp>
        <p:nvSpPr>
          <p:cNvPr id="2" name="Title 1"/>
          <p:cNvSpPr>
            <a:spLocks noGrp="1"/>
          </p:cNvSpPr>
          <p:nvPr>
            <p:ph type="title"/>
          </p:nvPr>
        </p:nvSpPr>
        <p:spPr/>
        <p:txBody>
          <a:bodyPr/>
          <a:lstStyle/>
          <a:p>
            <a:r>
              <a:rPr lang="en-US" dirty="0" smtClean="0">
                <a:solidFill>
                  <a:schemeClr val="bg2">
                    <a:lumMod val="50000"/>
                  </a:schemeClr>
                </a:solidFill>
              </a:rPr>
              <a:t>THE ART OF THE GEISHA</a:t>
            </a:r>
            <a:endParaRPr lang="en-CA" dirty="0">
              <a:solidFill>
                <a:schemeClr val="bg2">
                  <a:lumMod val="50000"/>
                </a:schemeClr>
              </a:solidFill>
            </a:endParaRPr>
          </a:p>
        </p:txBody>
      </p:sp>
    </p:spTree>
    <p:extLst>
      <p:ext uri="{BB962C8B-B14F-4D97-AF65-F5344CB8AC3E}">
        <p14:creationId xmlns:p14="http://schemas.microsoft.com/office/powerpoint/2010/main" val="20155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91550" cy="1066801"/>
          </a:xfrm>
        </p:spPr>
        <p:txBody>
          <a:bodyPr/>
          <a:lstStyle/>
          <a:p>
            <a:r>
              <a:rPr lang="en-US" dirty="0">
                <a:solidFill>
                  <a:schemeClr val="bg2">
                    <a:lumMod val="50000"/>
                  </a:schemeClr>
                </a:solidFill>
              </a:rPr>
              <a:t>C</a:t>
            </a:r>
            <a:r>
              <a:rPr lang="en-US" dirty="0" smtClean="0">
                <a:solidFill>
                  <a:schemeClr val="bg2">
                    <a:lumMod val="50000"/>
                  </a:schemeClr>
                </a:solidFill>
              </a:rPr>
              <a:t>ITATION </a:t>
            </a:r>
            <a:endParaRPr lang="en-CA" dirty="0">
              <a:solidFill>
                <a:schemeClr val="bg2">
                  <a:lumMod val="50000"/>
                </a:schemeClr>
              </a:solidFill>
            </a:endParaRPr>
          </a:p>
        </p:txBody>
      </p:sp>
      <p:sp>
        <p:nvSpPr>
          <p:cNvPr id="3" name="Content Placeholder 2"/>
          <p:cNvSpPr>
            <a:spLocks noGrp="1"/>
          </p:cNvSpPr>
          <p:nvPr>
            <p:ph sz="quarter" idx="13"/>
          </p:nvPr>
        </p:nvSpPr>
        <p:spPr>
          <a:xfrm>
            <a:off x="152400" y="1143000"/>
            <a:ext cx="8595360" cy="4937760"/>
          </a:xfrm>
        </p:spPr>
        <p:txBody>
          <a:bodyPr/>
          <a:lstStyle/>
          <a:p>
            <a:r>
              <a:rPr lang="en-CA" dirty="0">
                <a:hlinkClick r:id="rId2"/>
              </a:rPr>
              <a:t>http://</a:t>
            </a:r>
            <a:r>
              <a:rPr lang="en-CA" dirty="0" smtClean="0">
                <a:hlinkClick r:id="rId2"/>
              </a:rPr>
              <a:t>www.youtube.com/watch?v=CUIHCPuXlgk</a:t>
            </a:r>
            <a:endParaRPr lang="en-CA" dirty="0" smtClean="0"/>
          </a:p>
          <a:p>
            <a:r>
              <a:rPr lang="en-CA" u="sng" dirty="0">
                <a:hlinkClick r:id="rId3"/>
              </a:rPr>
              <a:t>http://geishaofjapan.com</a:t>
            </a:r>
            <a:r>
              <a:rPr lang="en-CA" u="sng" dirty="0" smtClean="0">
                <a:hlinkClick r:id="rId3"/>
              </a:rPr>
              <a:t>/</a:t>
            </a:r>
            <a:endParaRPr lang="en-CA" u="sng" dirty="0" smtClean="0"/>
          </a:p>
          <a:p>
            <a:r>
              <a:rPr lang="en-CA" u="sng" dirty="0">
                <a:hlinkClick r:id="rId4"/>
              </a:rPr>
              <a:t>http://</a:t>
            </a:r>
            <a:r>
              <a:rPr lang="en-CA" u="sng" dirty="0" smtClean="0">
                <a:hlinkClick r:id="rId4"/>
              </a:rPr>
              <a:t>asianhistory.about.com/od/japan/a/History-of-the-Geisha.htm</a:t>
            </a:r>
            <a:endParaRPr lang="en-CA" u="sng" dirty="0" smtClean="0"/>
          </a:p>
          <a:p>
            <a:r>
              <a:rPr lang="en-CA" u="sng" dirty="0">
                <a:hlinkClick r:id="rId5"/>
              </a:rPr>
              <a:t>http://www.newworldencyclopedia.org/entry/Geisha#History</a:t>
            </a:r>
            <a:endParaRPr lang="en-CA" dirty="0"/>
          </a:p>
        </p:txBody>
      </p:sp>
    </p:spTree>
    <p:extLst>
      <p:ext uri="{BB962C8B-B14F-4D97-AF65-F5344CB8AC3E}">
        <p14:creationId xmlns:p14="http://schemas.microsoft.com/office/powerpoint/2010/main" val="250220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50000"/>
                  </a:schemeClr>
                </a:solidFill>
              </a:rPr>
              <a:t>THE VERY BEGINNING..</a:t>
            </a:r>
            <a:endParaRPr lang="en-CA" dirty="0">
              <a:solidFill>
                <a:schemeClr val="bg2">
                  <a:lumMod val="50000"/>
                </a:schemeClr>
              </a:solidFill>
            </a:endParaRPr>
          </a:p>
        </p:txBody>
      </p:sp>
      <p:sp>
        <p:nvSpPr>
          <p:cNvPr id="3" name="Content Placeholder 2"/>
          <p:cNvSpPr>
            <a:spLocks noGrp="1"/>
          </p:cNvSpPr>
          <p:nvPr>
            <p:ph sz="quarter" idx="13"/>
          </p:nvPr>
        </p:nvSpPr>
        <p:spPr/>
        <p:txBody>
          <a:bodyPr>
            <a:normAutofit/>
          </a:bodyPr>
          <a:lstStyle/>
          <a:p>
            <a:r>
              <a:rPr lang="en-US" sz="1800" dirty="0">
                <a:solidFill>
                  <a:schemeClr val="accent2">
                    <a:lumMod val="75000"/>
                  </a:schemeClr>
                </a:solidFill>
              </a:rPr>
              <a:t>As the 17th century wore on odoriko – trained teenage dancers – were growing in popularity. By the late 18th century numerous performers within the pleasure quarters had become famous artisans – elevation themselves above the prostitution associated with the Tayu. Geisha could offer artistic entertainments- music, singing, dancing, as well as social entertainments like story telling, lively conversation, food and drink. All these could be offered at a reasonable price and required only evening wear and perhaps portable items like fans or shamisens. More importantly any teahouse or restaurant could serve as a venue for </a:t>
            </a:r>
            <a:r>
              <a:rPr lang="en-US" sz="1800" dirty="0" smtClean="0">
                <a:solidFill>
                  <a:schemeClr val="accent2">
                    <a:lumMod val="75000"/>
                  </a:schemeClr>
                </a:solidFill>
              </a:rPr>
              <a:t>these entertainers, </a:t>
            </a:r>
            <a:r>
              <a:rPr lang="en-US" sz="1800" dirty="0">
                <a:solidFill>
                  <a:schemeClr val="accent2">
                    <a:lumMod val="75000"/>
                  </a:schemeClr>
                </a:solidFill>
              </a:rPr>
              <a:t>no expensive brothel licenses or real estate in Yoshiwara</a:t>
            </a:r>
            <a:r>
              <a:rPr lang="en-US" sz="1800" dirty="0" smtClean="0">
                <a:solidFill>
                  <a:schemeClr val="accent2">
                    <a:lumMod val="75000"/>
                  </a:schemeClr>
                </a:solidFill>
              </a:rPr>
              <a:t>.</a:t>
            </a:r>
          </a:p>
          <a:p>
            <a:pPr marL="0" indent="0">
              <a:buNone/>
            </a:pPr>
            <a:endParaRPr lang="en-CA" sz="1800" dirty="0">
              <a:solidFill>
                <a:schemeClr val="accent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038600"/>
            <a:ext cx="3628483" cy="23443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353" y="4038600"/>
            <a:ext cx="1681942" cy="2344340"/>
          </a:xfrm>
          <a:prstGeom prst="rect">
            <a:avLst/>
          </a:prstGeom>
        </p:spPr>
      </p:pic>
    </p:spTree>
    <p:extLst>
      <p:ext uri="{BB962C8B-B14F-4D97-AF65-F5344CB8AC3E}">
        <p14:creationId xmlns:p14="http://schemas.microsoft.com/office/powerpoint/2010/main" val="214852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REPRESENTED &amp; NOT REPRESENTED </a:t>
            </a:r>
            <a:endParaRPr lang="en-CA" dirty="0">
              <a:solidFill>
                <a:schemeClr val="bg2">
                  <a:lumMod val="50000"/>
                </a:schemeClr>
              </a:solidFill>
            </a:endParaRPr>
          </a:p>
        </p:txBody>
      </p:sp>
      <p:sp>
        <p:nvSpPr>
          <p:cNvPr id="3" name="Content Placeholder 2"/>
          <p:cNvSpPr>
            <a:spLocks noGrp="1"/>
          </p:cNvSpPr>
          <p:nvPr>
            <p:ph sz="quarter" idx="13"/>
          </p:nvPr>
        </p:nvSpPr>
        <p:spPr/>
        <p:txBody>
          <a:bodyPr/>
          <a:lstStyle/>
          <a:p>
            <a:r>
              <a:rPr lang="en-US" sz="1800" dirty="0">
                <a:solidFill>
                  <a:schemeClr val="accent2">
                    <a:lumMod val="75000"/>
                  </a:schemeClr>
                </a:solidFill>
              </a:rPr>
              <a:t>The first geisha-like performers in recorded Japanese history are the </a:t>
            </a:r>
            <a:r>
              <a:rPr lang="en-US" sz="1800" dirty="0" err="1">
                <a:solidFill>
                  <a:schemeClr val="accent2">
                    <a:lumMod val="75000"/>
                  </a:schemeClr>
                </a:solidFill>
              </a:rPr>
              <a:t>saburuko</a:t>
            </a:r>
            <a:r>
              <a:rPr lang="en-US" sz="1800" dirty="0">
                <a:solidFill>
                  <a:schemeClr val="accent2">
                    <a:lumMod val="75000"/>
                  </a:schemeClr>
                </a:solidFill>
              </a:rPr>
              <a:t>, "those who serve," who waited tables, made conversation, and sometimes sold </a:t>
            </a:r>
            <a:r>
              <a:rPr lang="en-US" sz="1800" dirty="0" smtClean="0">
                <a:solidFill>
                  <a:schemeClr val="accent2">
                    <a:lumMod val="75000"/>
                  </a:schemeClr>
                </a:solidFill>
              </a:rPr>
              <a:t>sexual </a:t>
            </a:r>
            <a:r>
              <a:rPr lang="en-US" sz="1800" dirty="0">
                <a:solidFill>
                  <a:schemeClr val="accent2">
                    <a:lumMod val="75000"/>
                  </a:schemeClr>
                </a:solidFill>
              </a:rPr>
              <a:t>favors. </a:t>
            </a:r>
            <a:endParaRPr lang="en-US" sz="1800" dirty="0" smtClean="0">
              <a:solidFill>
                <a:schemeClr val="accent2">
                  <a:lumMod val="75000"/>
                </a:schemeClr>
              </a:solidFill>
            </a:endParaRPr>
          </a:p>
          <a:p>
            <a:r>
              <a:rPr lang="en-US" sz="1800" dirty="0">
                <a:solidFill>
                  <a:schemeClr val="accent2">
                    <a:lumMod val="75000"/>
                  </a:schemeClr>
                </a:solidFill>
              </a:rPr>
              <a:t>With a higher class of customers, a higher style of female entertainer also developed in the pleasure quarters of Kyoto and other cities. Highly skilled in dancing, singing and playing musical instruments such as the flute and </a:t>
            </a:r>
            <a:r>
              <a:rPr lang="en-US" sz="1800" dirty="0" err="1">
                <a:solidFill>
                  <a:schemeClr val="accent2">
                    <a:lumMod val="75000"/>
                  </a:schemeClr>
                </a:solidFill>
              </a:rPr>
              <a:t>shamisen</a:t>
            </a:r>
            <a:r>
              <a:rPr lang="en-US" sz="1800" dirty="0">
                <a:solidFill>
                  <a:schemeClr val="accent2">
                    <a:lumMod val="75000"/>
                  </a:schemeClr>
                </a:solidFill>
              </a:rPr>
              <a:t>, the geisha did not rely on selling sexual favors for their income. All were trained in the art of conversation and flirting. Among the most prized were geisha with a talent for calligraphy, or those who could improvise beautiful poetry with hidden layers of meaning on the spot</a:t>
            </a:r>
            <a:r>
              <a:rPr lang="en-US" sz="1800" dirty="0" smtClean="0">
                <a:solidFill>
                  <a:schemeClr val="accent2">
                    <a:lumMod val="75000"/>
                  </a:schemeClr>
                </a:solidFill>
              </a:rPr>
              <a:t>.</a:t>
            </a:r>
          </a:p>
          <a:p>
            <a:r>
              <a:rPr lang="en-US" sz="1800" dirty="0">
                <a:solidFill>
                  <a:schemeClr val="accent2">
                    <a:lumMod val="75000"/>
                  </a:schemeClr>
                </a:solidFill>
              </a:rPr>
              <a:t>Samurai were not permitted to partake of kabuki theater performances or the services of </a:t>
            </a:r>
            <a:r>
              <a:rPr lang="en-US" sz="1800" dirty="0" err="1">
                <a:solidFill>
                  <a:schemeClr val="accent2">
                    <a:lumMod val="75000"/>
                  </a:schemeClr>
                </a:solidFill>
              </a:rPr>
              <a:t>yujo</a:t>
            </a:r>
            <a:r>
              <a:rPr lang="en-US" sz="1800" dirty="0">
                <a:solidFill>
                  <a:schemeClr val="accent2">
                    <a:lumMod val="75000"/>
                  </a:schemeClr>
                </a:solidFill>
              </a:rPr>
              <a:t> by law; it was a violation of the class structure for members of the highest class (warriors) to mix with social outcasts such as actors and prostitutes.</a:t>
            </a:r>
            <a:endParaRPr lang="en-CA" sz="1800" dirty="0">
              <a:solidFill>
                <a:schemeClr val="accent2">
                  <a:lumMod val="75000"/>
                </a:schemeClr>
              </a:solidFill>
            </a:endParaRPr>
          </a:p>
        </p:txBody>
      </p:sp>
    </p:spTree>
    <p:extLst>
      <p:ext uri="{BB962C8B-B14F-4D97-AF65-F5344CB8AC3E}">
        <p14:creationId xmlns:p14="http://schemas.microsoft.com/office/powerpoint/2010/main" val="189908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THE MESSAGE AND MEANING</a:t>
            </a:r>
            <a:endParaRPr lang="en-CA" dirty="0">
              <a:solidFill>
                <a:schemeClr val="bg2">
                  <a:lumMod val="50000"/>
                </a:schemeClr>
              </a:solidFill>
            </a:endParaRPr>
          </a:p>
        </p:txBody>
      </p:sp>
      <p:sp>
        <p:nvSpPr>
          <p:cNvPr id="3" name="Content Placeholder 2"/>
          <p:cNvSpPr>
            <a:spLocks noGrp="1"/>
          </p:cNvSpPr>
          <p:nvPr>
            <p:ph sz="quarter" idx="13"/>
          </p:nvPr>
        </p:nvSpPr>
        <p:spPr/>
        <p:txBody>
          <a:bodyPr>
            <a:normAutofit/>
          </a:bodyPr>
          <a:lstStyle/>
          <a:p>
            <a:r>
              <a:rPr lang="en-US" sz="1800" dirty="0">
                <a:solidFill>
                  <a:schemeClr val="accent2">
                    <a:lumMod val="75000"/>
                  </a:schemeClr>
                </a:solidFill>
              </a:rPr>
              <a:t>They dress and look the way they do to grab customer’s attention and to express sensuality in a more cultural way. </a:t>
            </a:r>
            <a:endParaRPr lang="en-US" sz="1800" dirty="0" smtClean="0">
              <a:solidFill>
                <a:schemeClr val="accent2">
                  <a:lumMod val="75000"/>
                </a:schemeClr>
              </a:solidFill>
            </a:endParaRPr>
          </a:p>
          <a:p>
            <a:r>
              <a:rPr lang="en-US" sz="1800" dirty="0">
                <a:solidFill>
                  <a:schemeClr val="accent2">
                    <a:lumMod val="75000"/>
                  </a:schemeClr>
                </a:solidFill>
              </a:rPr>
              <a:t>They are the means of entertainment. They are known the distraction form everyday life</a:t>
            </a:r>
            <a:r>
              <a:rPr lang="en-US" sz="1800" dirty="0" smtClean="0">
                <a:solidFill>
                  <a:schemeClr val="accent2">
                    <a:lumMod val="75000"/>
                  </a:schemeClr>
                </a:solidFill>
              </a:rPr>
              <a:t>.</a:t>
            </a:r>
          </a:p>
          <a:p>
            <a:pPr marL="0" indent="0">
              <a:buNone/>
            </a:pPr>
            <a:endParaRPr lang="en-CA" sz="1800" dirty="0">
              <a:solidFill>
                <a:schemeClr val="accent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590800"/>
            <a:ext cx="2315005" cy="4114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590800"/>
            <a:ext cx="2610763" cy="3810000"/>
          </a:xfrm>
          <a:prstGeom prst="rect">
            <a:avLst/>
          </a:prstGeom>
        </p:spPr>
      </p:pic>
    </p:spTree>
    <p:extLst>
      <p:ext uri="{BB962C8B-B14F-4D97-AF65-F5344CB8AC3E}">
        <p14:creationId xmlns:p14="http://schemas.microsoft.com/office/powerpoint/2010/main" val="93129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FORM AND FUNCTION</a:t>
            </a:r>
            <a:endParaRPr lang="en-CA" dirty="0">
              <a:solidFill>
                <a:schemeClr val="bg2">
                  <a:lumMod val="50000"/>
                </a:schemeClr>
              </a:solidFill>
            </a:endParaRPr>
          </a:p>
        </p:txBody>
      </p:sp>
      <p:sp>
        <p:nvSpPr>
          <p:cNvPr id="3" name="Content Placeholder 2"/>
          <p:cNvSpPr>
            <a:spLocks noGrp="1"/>
          </p:cNvSpPr>
          <p:nvPr>
            <p:ph sz="quarter" idx="13"/>
          </p:nvPr>
        </p:nvSpPr>
        <p:spPr/>
        <p:txBody>
          <a:bodyPr/>
          <a:lstStyle/>
          <a:p>
            <a:r>
              <a:rPr lang="en-US" sz="1800" dirty="0" smtClean="0">
                <a:solidFill>
                  <a:schemeClr val="accent2">
                    <a:lumMod val="75000"/>
                  </a:schemeClr>
                </a:solidFill>
              </a:rPr>
              <a:t>Means of entertainment </a:t>
            </a:r>
            <a:r>
              <a:rPr lang="en-US" sz="1800" dirty="0">
                <a:solidFill>
                  <a:schemeClr val="accent2">
                    <a:lumMod val="75000"/>
                  </a:schemeClr>
                </a:solidFill>
              </a:rPr>
              <a:t>for the people of the country or Western guests. </a:t>
            </a:r>
          </a:p>
          <a:p>
            <a:r>
              <a:rPr lang="en-US" sz="1800" dirty="0" smtClean="0">
                <a:solidFill>
                  <a:schemeClr val="accent2">
                    <a:lumMod val="75000"/>
                  </a:schemeClr>
                </a:solidFill>
              </a:rPr>
              <a:t>They acted </a:t>
            </a:r>
            <a:r>
              <a:rPr lang="en-US" sz="1800" dirty="0">
                <a:solidFill>
                  <a:schemeClr val="accent2">
                    <a:lumMod val="75000"/>
                  </a:schemeClr>
                </a:solidFill>
              </a:rPr>
              <a:t>as </a:t>
            </a:r>
            <a:r>
              <a:rPr lang="en-US" sz="1800" dirty="0" smtClean="0">
                <a:solidFill>
                  <a:schemeClr val="accent2">
                    <a:lumMod val="75000"/>
                  </a:schemeClr>
                </a:solidFill>
              </a:rPr>
              <a:t>hostess and some </a:t>
            </a:r>
            <a:r>
              <a:rPr lang="en-US" sz="1800" dirty="0">
                <a:solidFill>
                  <a:schemeClr val="accent2">
                    <a:lumMod val="75000"/>
                  </a:schemeClr>
                </a:solidFill>
              </a:rPr>
              <a:t>skills incudes performing various Japanese arts such as classical music ,dance, games and conversation mainly to male customers</a:t>
            </a:r>
            <a:r>
              <a:rPr lang="en-US" sz="1800" dirty="0" smtClean="0">
                <a:solidFill>
                  <a:schemeClr val="accent2">
                    <a:lumMod val="75000"/>
                  </a:schemeClr>
                </a:solidFill>
              </a:rPr>
              <a:t>.</a:t>
            </a:r>
            <a:endParaRPr lang="en-US" sz="1800" dirty="0">
              <a:solidFill>
                <a:schemeClr val="accent2">
                  <a:lumMod val="75000"/>
                </a:schemeClr>
              </a:solidFill>
            </a:endParaRPr>
          </a:p>
          <a:p>
            <a:r>
              <a:rPr lang="en-US" sz="1800" dirty="0">
                <a:solidFill>
                  <a:schemeClr val="accent2">
                    <a:lumMod val="75000"/>
                  </a:schemeClr>
                </a:solidFill>
              </a:rPr>
              <a:t>There were many different classifications and ranks of geisha. Some women would have sex with their male customers, whereas others would entertain strictly with their art forms. Prostitution was legal up until the 1900’s, so it was practiced in many quarters throughout Japan.</a:t>
            </a:r>
          </a:p>
          <a:p>
            <a:pPr marL="0" indent="0">
              <a:buNone/>
            </a:pPr>
            <a:endParaRPr lang="en-US" sz="1800" dirty="0" smtClean="0">
              <a:solidFill>
                <a:schemeClr val="accent2">
                  <a:lumMod val="75000"/>
                </a:schemeClr>
              </a:solidFill>
            </a:endParaRPr>
          </a:p>
          <a:p>
            <a:pPr marL="0" indent="0">
              <a:buNone/>
            </a:pPr>
            <a:endParaRPr lang="en-US" sz="1800" dirty="0">
              <a:solidFill>
                <a:schemeClr val="accent2">
                  <a:lumMod val="75000"/>
                </a:schemeClr>
              </a:solidFill>
            </a:endParaRPr>
          </a:p>
          <a:p>
            <a:pPr marL="0" indent="0">
              <a:buNone/>
            </a:pPr>
            <a:r>
              <a:rPr lang="en-US" sz="1800" dirty="0">
                <a:solidFill>
                  <a:schemeClr val="accent2">
                    <a:lumMod val="75000"/>
                  </a:schemeClr>
                </a:solidFill>
                <a:hlinkClick r:id="rId2"/>
              </a:rPr>
              <a:t>http://</a:t>
            </a:r>
            <a:r>
              <a:rPr lang="en-US" sz="1800" dirty="0" smtClean="0">
                <a:solidFill>
                  <a:schemeClr val="accent2">
                    <a:lumMod val="75000"/>
                  </a:schemeClr>
                </a:solidFill>
                <a:hlinkClick r:id="rId2"/>
              </a:rPr>
              <a:t>www.youtube.com/watch?v=CUIHCPuXlgk</a:t>
            </a:r>
            <a:endParaRPr lang="en-US" sz="1800" dirty="0" smtClean="0">
              <a:solidFill>
                <a:schemeClr val="accent2">
                  <a:lumMod val="75000"/>
                </a:schemeClr>
              </a:solidFill>
            </a:endParaRPr>
          </a:p>
          <a:p>
            <a:pPr marL="0" indent="0">
              <a:buNone/>
            </a:pPr>
            <a:endParaRPr lang="en-US" sz="1800" dirty="0">
              <a:solidFill>
                <a:schemeClr val="accent2">
                  <a:lumMod val="75000"/>
                </a:schemeClr>
              </a:solidFill>
            </a:endParaRPr>
          </a:p>
          <a:p>
            <a:pPr marL="0" indent="0">
              <a:buNone/>
            </a:pPr>
            <a:endParaRPr lang="en-US" sz="1800" dirty="0">
              <a:solidFill>
                <a:schemeClr val="accent2">
                  <a:lumMod val="75000"/>
                </a:schemeClr>
              </a:solidFill>
            </a:endParaRPr>
          </a:p>
          <a:p>
            <a:pPr marL="0" indent="0">
              <a:buNone/>
            </a:pPr>
            <a:endParaRPr lang="en-US" sz="1800" dirty="0">
              <a:solidFill>
                <a:schemeClr val="accent2">
                  <a:lumMod val="75000"/>
                </a:schemeClr>
              </a:solidFill>
            </a:endParaRPr>
          </a:p>
          <a:p>
            <a:endParaRPr lang="en-CA" dirty="0"/>
          </a:p>
        </p:txBody>
      </p:sp>
    </p:spTree>
    <p:extLst>
      <p:ext uri="{BB962C8B-B14F-4D97-AF65-F5344CB8AC3E}">
        <p14:creationId xmlns:p14="http://schemas.microsoft.com/office/powerpoint/2010/main" val="223058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CONNECTED TO…</a:t>
            </a:r>
            <a:endParaRPr lang="en-CA" dirty="0">
              <a:solidFill>
                <a:schemeClr val="bg2">
                  <a:lumMod val="50000"/>
                </a:schemeClr>
              </a:solidFill>
            </a:endParaRPr>
          </a:p>
        </p:txBody>
      </p:sp>
      <p:sp>
        <p:nvSpPr>
          <p:cNvPr id="3" name="Content Placeholder 2"/>
          <p:cNvSpPr>
            <a:spLocks noGrp="1"/>
          </p:cNvSpPr>
          <p:nvPr>
            <p:ph sz="quarter" idx="13"/>
          </p:nvPr>
        </p:nvSpPr>
        <p:spPr/>
        <p:txBody>
          <a:bodyPr/>
          <a:lstStyle/>
          <a:p>
            <a:r>
              <a:rPr lang="en-US" sz="1800" dirty="0" smtClean="0">
                <a:solidFill>
                  <a:schemeClr val="accent2">
                    <a:lumMod val="75000"/>
                  </a:schemeClr>
                </a:solidFill>
              </a:rPr>
              <a:t>A Geisha can be connected to another element such as </a:t>
            </a:r>
            <a:r>
              <a:rPr lang="en-US" sz="1800" dirty="0">
                <a:solidFill>
                  <a:schemeClr val="accent2">
                    <a:lumMod val="75000"/>
                  </a:schemeClr>
                </a:solidFill>
              </a:rPr>
              <a:t>Kabuki</a:t>
            </a:r>
          </a:p>
          <a:p>
            <a:r>
              <a:rPr lang="en-US" sz="1800" dirty="0" smtClean="0">
                <a:solidFill>
                  <a:schemeClr val="accent2">
                    <a:lumMod val="75000"/>
                  </a:schemeClr>
                </a:solidFill>
              </a:rPr>
              <a:t> At the top </a:t>
            </a:r>
            <a:r>
              <a:rPr lang="en-US" sz="1800" dirty="0">
                <a:solidFill>
                  <a:schemeClr val="accent2">
                    <a:lumMod val="75000"/>
                  </a:schemeClr>
                </a:solidFill>
              </a:rPr>
              <a:t>of the </a:t>
            </a:r>
            <a:r>
              <a:rPr lang="en-US" sz="1800" dirty="0" err="1" smtClean="0">
                <a:solidFill>
                  <a:schemeClr val="accent2">
                    <a:lumMod val="75000"/>
                  </a:schemeClr>
                </a:solidFill>
              </a:rPr>
              <a:t>Yujo</a:t>
            </a:r>
            <a:r>
              <a:rPr lang="en-US" sz="1800" dirty="0" smtClean="0">
                <a:solidFill>
                  <a:schemeClr val="accent2">
                    <a:lumMod val="75000"/>
                  </a:schemeClr>
                </a:solidFill>
              </a:rPr>
              <a:t> </a:t>
            </a:r>
            <a:r>
              <a:rPr lang="en-US" sz="1800" dirty="0">
                <a:solidFill>
                  <a:schemeClr val="accent2">
                    <a:lumMod val="75000"/>
                  </a:schemeClr>
                </a:solidFill>
              </a:rPr>
              <a:t>hierarchy stood the </a:t>
            </a:r>
            <a:r>
              <a:rPr lang="en-US" sz="1800" dirty="0" err="1" smtClean="0">
                <a:solidFill>
                  <a:schemeClr val="accent2">
                    <a:lumMod val="75000"/>
                  </a:schemeClr>
                </a:solidFill>
              </a:rPr>
              <a:t>Oiran</a:t>
            </a:r>
            <a:r>
              <a:rPr lang="en-US" sz="1800" dirty="0">
                <a:solidFill>
                  <a:schemeClr val="accent2">
                    <a:lumMod val="75000"/>
                  </a:schemeClr>
                </a:solidFill>
              </a:rPr>
              <a:t>, who were early kabuki theater actresses as well as sex-trade workers.</a:t>
            </a:r>
          </a:p>
          <a:p>
            <a:r>
              <a:rPr lang="en-US" sz="1800" dirty="0">
                <a:solidFill>
                  <a:schemeClr val="accent2">
                    <a:lumMod val="75000"/>
                  </a:schemeClr>
                </a:solidFill>
              </a:rPr>
              <a:t> Yamato Japanese culture flourished during the Heian period, which witnessed the establishment of a particular standard of beauty, as well as the origins of the samurai warrior class. </a:t>
            </a:r>
            <a:r>
              <a:rPr lang="en-US" sz="1800" dirty="0" err="1">
                <a:solidFill>
                  <a:schemeClr val="accent2">
                    <a:lumMod val="75000"/>
                  </a:schemeClr>
                </a:solidFill>
              </a:rPr>
              <a:t>Shirabyoshi</a:t>
            </a:r>
            <a:r>
              <a:rPr lang="en-US" sz="1800" dirty="0">
                <a:solidFill>
                  <a:schemeClr val="accent2">
                    <a:lumMod val="75000"/>
                  </a:schemeClr>
                </a:solidFill>
              </a:rPr>
              <a:t> dancers and other talented female artists were in high demand throughout the </a:t>
            </a:r>
            <a:r>
              <a:rPr lang="en-US" sz="1800" dirty="0" smtClean="0">
                <a:solidFill>
                  <a:schemeClr val="accent2">
                    <a:lumMod val="75000"/>
                  </a:schemeClr>
                </a:solidFill>
              </a:rPr>
              <a:t>Heian </a:t>
            </a:r>
            <a:r>
              <a:rPr lang="en-US" sz="1800" dirty="0">
                <a:solidFill>
                  <a:schemeClr val="accent2">
                    <a:lumMod val="75000"/>
                  </a:schemeClr>
                </a:solidFill>
              </a:rPr>
              <a:t>era, which lasted until 1185</a:t>
            </a:r>
            <a:r>
              <a:rPr lang="en-US" sz="1800" dirty="0" smtClean="0">
                <a:solidFill>
                  <a:schemeClr val="accent2">
                    <a:lumMod val="75000"/>
                  </a:schemeClr>
                </a:solidFill>
              </a:rPr>
              <a:t>.</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3969328"/>
            <a:ext cx="4038600" cy="22028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57600"/>
            <a:ext cx="4183380" cy="2636520"/>
          </a:xfrm>
          <a:prstGeom prst="rect">
            <a:avLst/>
          </a:prstGeom>
        </p:spPr>
      </p:pic>
    </p:spTree>
    <p:extLst>
      <p:ext uri="{BB962C8B-B14F-4D97-AF65-F5344CB8AC3E}">
        <p14:creationId xmlns:p14="http://schemas.microsoft.com/office/powerpoint/2010/main" val="364413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50000"/>
                  </a:schemeClr>
                </a:solidFill>
              </a:rPr>
              <a:t>TRANSITION THROUGH TIME</a:t>
            </a:r>
            <a:endParaRPr lang="en-CA" dirty="0">
              <a:solidFill>
                <a:schemeClr val="bg2">
                  <a:lumMod val="50000"/>
                </a:schemeClr>
              </a:solidFill>
            </a:endParaRPr>
          </a:p>
        </p:txBody>
      </p:sp>
      <p:sp>
        <p:nvSpPr>
          <p:cNvPr id="3" name="Content Placeholder 2"/>
          <p:cNvSpPr>
            <a:spLocks noGrp="1"/>
          </p:cNvSpPr>
          <p:nvPr>
            <p:ph sz="quarter" idx="13"/>
          </p:nvPr>
        </p:nvSpPr>
        <p:spPr/>
        <p:txBody>
          <a:bodyPr/>
          <a:lstStyle/>
          <a:p>
            <a:r>
              <a:rPr lang="en-US" dirty="0" smtClean="0">
                <a:solidFill>
                  <a:schemeClr val="accent2">
                    <a:lumMod val="75000"/>
                  </a:schemeClr>
                </a:solidFill>
              </a:rPr>
              <a:t>Before the Geisha women, they </a:t>
            </a:r>
            <a:r>
              <a:rPr lang="en-US" dirty="0">
                <a:solidFill>
                  <a:schemeClr val="accent2">
                    <a:lumMod val="75000"/>
                  </a:schemeClr>
                </a:solidFill>
              </a:rPr>
              <a:t>resorted to prostitution </a:t>
            </a:r>
            <a:r>
              <a:rPr lang="en-US" dirty="0" smtClean="0">
                <a:solidFill>
                  <a:schemeClr val="accent2">
                    <a:lumMod val="75000"/>
                  </a:schemeClr>
                </a:solidFill>
              </a:rPr>
              <a:t>and then </a:t>
            </a:r>
            <a:r>
              <a:rPr lang="en-US" dirty="0">
                <a:solidFill>
                  <a:schemeClr val="accent2">
                    <a:lumMod val="75000"/>
                  </a:schemeClr>
                </a:solidFill>
              </a:rPr>
              <a:t>later on developed </a:t>
            </a:r>
            <a:r>
              <a:rPr lang="en-US" dirty="0" smtClean="0">
                <a:solidFill>
                  <a:schemeClr val="accent2">
                    <a:lumMod val="75000"/>
                  </a:schemeClr>
                </a:solidFill>
              </a:rPr>
              <a:t>a name for themselves that </a:t>
            </a:r>
            <a:r>
              <a:rPr lang="en-US" dirty="0">
                <a:solidFill>
                  <a:schemeClr val="accent2">
                    <a:lumMod val="75000"/>
                  </a:schemeClr>
                </a:solidFill>
              </a:rPr>
              <a:t>took years of training due to the means of entertaining by classical music, singing, dancing, conversation and </a:t>
            </a:r>
            <a:r>
              <a:rPr lang="en-US" dirty="0" smtClean="0">
                <a:solidFill>
                  <a:schemeClr val="accent2">
                    <a:lumMod val="75000"/>
                  </a:schemeClr>
                </a:solidFill>
              </a:rPr>
              <a:t>games.</a:t>
            </a:r>
          </a:p>
          <a:p>
            <a:endParaRPr lang="en-US" dirty="0">
              <a:solidFill>
                <a:schemeClr val="accent2">
                  <a:lumMod val="75000"/>
                </a:schemeClr>
              </a:solidFill>
            </a:endParaRPr>
          </a:p>
          <a:p>
            <a:endParaRPr lang="en-CA" dirty="0">
              <a:solidFill>
                <a:schemeClr val="accent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357562"/>
            <a:ext cx="4346165" cy="23431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054" y="2826266"/>
            <a:ext cx="3429000" cy="3405741"/>
          </a:xfrm>
          <a:prstGeom prst="rect">
            <a:avLst/>
          </a:prstGeom>
        </p:spPr>
      </p:pic>
    </p:spTree>
    <p:extLst>
      <p:ext uri="{BB962C8B-B14F-4D97-AF65-F5344CB8AC3E}">
        <p14:creationId xmlns:p14="http://schemas.microsoft.com/office/powerpoint/2010/main" val="147120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NORMS, VALUES &amp; PHILOSPHY</a:t>
            </a:r>
            <a:endParaRPr lang="en-CA" dirty="0">
              <a:solidFill>
                <a:schemeClr val="bg2">
                  <a:lumMod val="50000"/>
                </a:schemeClr>
              </a:solidFill>
            </a:endParaRPr>
          </a:p>
        </p:txBody>
      </p:sp>
      <p:sp>
        <p:nvSpPr>
          <p:cNvPr id="3" name="Content Placeholder 2"/>
          <p:cNvSpPr>
            <a:spLocks noGrp="1"/>
          </p:cNvSpPr>
          <p:nvPr>
            <p:ph sz="quarter" idx="13"/>
          </p:nvPr>
        </p:nvSpPr>
        <p:spPr/>
        <p:txBody>
          <a:bodyPr/>
          <a:lstStyle/>
          <a:p>
            <a:r>
              <a:rPr lang="en-US" sz="1800" dirty="0">
                <a:solidFill>
                  <a:schemeClr val="accent2">
                    <a:lumMod val="75000"/>
                  </a:schemeClr>
                </a:solidFill>
              </a:rPr>
              <a:t>Traditional </a:t>
            </a:r>
            <a:r>
              <a:rPr lang="en-US" sz="1800" dirty="0" smtClean="0">
                <a:solidFill>
                  <a:schemeClr val="accent2">
                    <a:lumMod val="75000"/>
                  </a:schemeClr>
                </a:solidFill>
              </a:rPr>
              <a:t>Japanese norms and values embraced </a:t>
            </a:r>
            <a:r>
              <a:rPr lang="en-US" sz="1800" dirty="0">
                <a:solidFill>
                  <a:schemeClr val="accent2">
                    <a:lumMod val="75000"/>
                  </a:schemeClr>
                </a:solidFill>
              </a:rPr>
              <a:t>sexual delights and men were not constrained to be faithful to their wives</a:t>
            </a:r>
            <a:r>
              <a:rPr lang="en-US" sz="1800" dirty="0" smtClean="0">
                <a:solidFill>
                  <a:schemeClr val="accent2">
                    <a:lumMod val="75000"/>
                  </a:schemeClr>
                </a:solidFill>
              </a:rPr>
              <a:t>.</a:t>
            </a:r>
          </a:p>
          <a:p>
            <a:pPr marL="0" indent="0">
              <a:buNone/>
            </a:pPr>
            <a:endParaRPr lang="en-US" sz="1800" dirty="0" smtClean="0">
              <a:solidFill>
                <a:schemeClr val="accent2">
                  <a:lumMod val="75000"/>
                </a:schemeClr>
              </a:solidFill>
            </a:endParaRPr>
          </a:p>
          <a:p>
            <a:r>
              <a:rPr lang="en-US" sz="1800" dirty="0" smtClean="0">
                <a:solidFill>
                  <a:schemeClr val="accent2">
                    <a:lumMod val="75000"/>
                  </a:schemeClr>
                </a:solidFill>
              </a:rPr>
              <a:t> </a:t>
            </a:r>
            <a:r>
              <a:rPr lang="en-US" sz="1800" dirty="0">
                <a:solidFill>
                  <a:schemeClr val="accent2">
                    <a:lumMod val="75000"/>
                  </a:schemeClr>
                </a:solidFill>
              </a:rPr>
              <a:t>The ideal wife was a modest mother and manager of the home, by Confucian custom love was secondary importance. For sexual enjoyment and romantic attachment, men did not go to their wives but to courtesans (geisha</a:t>
            </a:r>
            <a:r>
              <a:rPr lang="en-US" sz="1800" dirty="0" smtClean="0">
                <a:solidFill>
                  <a:schemeClr val="accent2">
                    <a:lumMod val="75000"/>
                  </a:schemeClr>
                </a:solidFill>
              </a:rPr>
              <a:t>)</a:t>
            </a:r>
          </a:p>
          <a:p>
            <a:pPr marL="0" indent="0">
              <a:buNone/>
            </a:pPr>
            <a:endParaRPr lang="en-US" sz="1800" dirty="0">
              <a:solidFill>
                <a:schemeClr val="accent2">
                  <a:lumMod val="75000"/>
                </a:schemeClr>
              </a:solidFill>
            </a:endParaRPr>
          </a:p>
          <a:p>
            <a:pPr marL="0" indent="0">
              <a:buNone/>
            </a:pPr>
            <a:r>
              <a:rPr lang="en-US" sz="1800" dirty="0" smtClean="0">
                <a:solidFill>
                  <a:schemeClr val="accent2">
                    <a:lumMod val="75000"/>
                  </a:schemeClr>
                </a:solidFill>
              </a:rPr>
              <a:t>**Young </a:t>
            </a:r>
            <a:r>
              <a:rPr lang="en-US" sz="1800" dirty="0">
                <a:solidFill>
                  <a:schemeClr val="accent2">
                    <a:lumMod val="75000"/>
                  </a:schemeClr>
                </a:solidFill>
              </a:rPr>
              <a:t>girls were sold into the geisha life by their families until the mid 20th century and were often subject to the ritual of “</a:t>
            </a:r>
            <a:r>
              <a:rPr lang="en-US" sz="1800" dirty="0" err="1">
                <a:solidFill>
                  <a:schemeClr val="accent2">
                    <a:lumMod val="75000"/>
                  </a:schemeClr>
                </a:solidFill>
              </a:rPr>
              <a:t>mizu</a:t>
            </a:r>
            <a:r>
              <a:rPr lang="en-US" sz="1800" dirty="0">
                <a:solidFill>
                  <a:schemeClr val="accent2">
                    <a:lumMod val="75000"/>
                  </a:schemeClr>
                </a:solidFill>
              </a:rPr>
              <a:t>-age” whereby their virginity was sold to the highest bidder</a:t>
            </a:r>
            <a:r>
              <a:rPr lang="en-US" sz="1800" dirty="0" smtClean="0">
                <a:solidFill>
                  <a:schemeClr val="accent2">
                    <a:lumMod val="75000"/>
                  </a:schemeClr>
                </a:solidFill>
              </a:rPr>
              <a:t>.**</a:t>
            </a:r>
            <a:endParaRPr lang="en-US" sz="1800" dirty="0">
              <a:solidFill>
                <a:schemeClr val="accent2">
                  <a:lumMod val="75000"/>
                </a:schemeClr>
              </a:solidFill>
            </a:endParaRPr>
          </a:p>
          <a:p>
            <a:endParaRPr lang="en-US" dirty="0"/>
          </a:p>
          <a:p>
            <a:endParaRPr lang="en-CA" dirty="0"/>
          </a:p>
        </p:txBody>
      </p:sp>
    </p:spTree>
    <p:extLst>
      <p:ext uri="{BB962C8B-B14F-4D97-AF65-F5344CB8AC3E}">
        <p14:creationId xmlns:p14="http://schemas.microsoft.com/office/powerpoint/2010/main" val="188161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INFLUENCE ON SOCIETY</a:t>
            </a:r>
            <a:endParaRPr lang="en-CA" dirty="0">
              <a:solidFill>
                <a:schemeClr val="bg2">
                  <a:lumMod val="50000"/>
                </a:schemeClr>
              </a:solidFill>
            </a:endParaRPr>
          </a:p>
        </p:txBody>
      </p:sp>
      <p:sp>
        <p:nvSpPr>
          <p:cNvPr id="3" name="Content Placeholder 2"/>
          <p:cNvSpPr>
            <a:spLocks noGrp="1"/>
          </p:cNvSpPr>
          <p:nvPr>
            <p:ph sz="quarter" idx="13"/>
          </p:nvPr>
        </p:nvSpPr>
        <p:spPr/>
        <p:txBody>
          <a:bodyPr/>
          <a:lstStyle/>
          <a:p>
            <a:r>
              <a:rPr lang="en-US" dirty="0">
                <a:solidFill>
                  <a:schemeClr val="accent2">
                    <a:lumMod val="75000"/>
                  </a:schemeClr>
                </a:solidFill>
              </a:rPr>
              <a:t>While geisha themselves are not prostitutes, their roots can be found in </a:t>
            </a:r>
            <a:r>
              <a:rPr lang="en-US" dirty="0" err="1">
                <a:solidFill>
                  <a:schemeClr val="accent2">
                    <a:lumMod val="75000"/>
                  </a:schemeClr>
                </a:solidFill>
              </a:rPr>
              <a:t>Saburuko</a:t>
            </a:r>
            <a:r>
              <a:rPr lang="en-US" dirty="0">
                <a:solidFill>
                  <a:schemeClr val="accent2">
                    <a:lumMod val="75000"/>
                  </a:schemeClr>
                </a:solidFill>
              </a:rPr>
              <a:t>, late seventh century Japanese women who were forced by eroding economic conditions and social </a:t>
            </a:r>
            <a:r>
              <a:rPr lang="en-US" dirty="0" smtClean="0">
                <a:solidFill>
                  <a:schemeClr val="accent2">
                    <a:lumMod val="75000"/>
                  </a:schemeClr>
                </a:solidFill>
              </a:rPr>
              <a:t>displacement </a:t>
            </a:r>
            <a:r>
              <a:rPr lang="en-US" dirty="0">
                <a:solidFill>
                  <a:schemeClr val="accent2">
                    <a:lumMod val="75000"/>
                  </a:schemeClr>
                </a:solidFill>
              </a:rPr>
              <a:t>to exchange sexual </a:t>
            </a:r>
            <a:r>
              <a:rPr lang="en-US" dirty="0" err="1">
                <a:solidFill>
                  <a:schemeClr val="accent2">
                    <a:lumMod val="75000"/>
                  </a:schemeClr>
                </a:solidFill>
              </a:rPr>
              <a:t>favours</a:t>
            </a:r>
            <a:r>
              <a:rPr lang="en-US" dirty="0">
                <a:solidFill>
                  <a:schemeClr val="accent2">
                    <a:lumMod val="75000"/>
                  </a:schemeClr>
                </a:solidFill>
              </a:rPr>
              <a:t> in order to survive</a:t>
            </a:r>
            <a:r>
              <a:rPr lang="en-US" dirty="0" smtClean="0">
                <a:solidFill>
                  <a:schemeClr val="accent2">
                    <a:lumMod val="75000"/>
                  </a:schemeClr>
                </a:solidFill>
              </a:rPr>
              <a:t>.</a:t>
            </a:r>
          </a:p>
          <a:p>
            <a:r>
              <a:rPr lang="en-US" dirty="0" smtClean="0">
                <a:solidFill>
                  <a:schemeClr val="accent2">
                    <a:lumMod val="75000"/>
                  </a:schemeClr>
                </a:solidFill>
              </a:rPr>
              <a:t>A Geisha is now considered a position that young girls strive to be in society by training as early as 6 years of age.</a:t>
            </a:r>
          </a:p>
          <a:p>
            <a:endParaRPr lang="en-US" dirty="0" smtClean="0"/>
          </a:p>
          <a:p>
            <a:pPr marL="0" indent="0">
              <a:buNone/>
            </a:pP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657600"/>
            <a:ext cx="3810000" cy="2705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657600"/>
            <a:ext cx="3581400" cy="2705100"/>
          </a:xfrm>
          <a:prstGeom prst="rect">
            <a:avLst/>
          </a:prstGeom>
        </p:spPr>
      </p:pic>
    </p:spTree>
    <p:extLst>
      <p:ext uri="{BB962C8B-B14F-4D97-AF65-F5344CB8AC3E}">
        <p14:creationId xmlns:p14="http://schemas.microsoft.com/office/powerpoint/2010/main" val="76204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70</TotalTime>
  <Words>767</Words>
  <Application>Microsoft Office PowerPoint</Application>
  <PresentationFormat>On-screen Show (4:3)</PresentationFormat>
  <Paragraphs>40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Soho</vt:lpstr>
      <vt:lpstr>THE ART OF THE GEISHA</vt:lpstr>
      <vt:lpstr>THE VERY BEGINNING..</vt:lpstr>
      <vt:lpstr>REPRESENTED &amp; NOT REPRESENTED </vt:lpstr>
      <vt:lpstr>THE MESSAGE AND MEANING</vt:lpstr>
      <vt:lpstr>FORM AND FUNCTION</vt:lpstr>
      <vt:lpstr>CONNECTED TO…</vt:lpstr>
      <vt:lpstr>TRANSITION THROUGH TIME</vt:lpstr>
      <vt:lpstr>NORMS, VALUES &amp; PHILOSPHY</vt:lpstr>
      <vt:lpstr>INFLUENCE ON SOCIETY</vt:lpstr>
      <vt:lpstr>CITATION </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THE GEISHA</dc:title>
  <dc:creator>James, Austin</dc:creator>
  <cp:lastModifiedBy>James, Austin</cp:lastModifiedBy>
  <cp:revision>8</cp:revision>
  <dcterms:created xsi:type="dcterms:W3CDTF">2015-02-27T17:48:23Z</dcterms:created>
  <dcterms:modified xsi:type="dcterms:W3CDTF">2015-03-05T16:50:59Z</dcterms:modified>
</cp:coreProperties>
</file>