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124AE1-0B46-4EAA-856A-943741DE3706}" type="datetimeFigureOut">
              <a:rPr lang="en-US" smtClean="0"/>
              <a:pPr/>
              <a:t>9/24/2012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BC3A8A-F26D-4F81-AE2B-9BE49A01CA5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3</a:t>
            </a:r>
          </a:p>
          <a:p>
            <a:r>
              <a:rPr lang="en-CA" dirty="0" smtClean="0"/>
              <a:t>Philosophy: Questions and theories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Logic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Logic?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Logical arguments consist of one or more claims or premises and a conclusion arranged in such a way that the premises are supposed to support the conclusion 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E.g.: All smokers risk getting lung cancer.  Alice is a smoker.  Therefore, Alice risks getting lung cancer.  </a:t>
            </a:r>
          </a:p>
          <a:p>
            <a:pPr lvl="2"/>
            <a:r>
              <a:rPr lang="en-CA" dirty="0" smtClean="0"/>
              <a:t>Premise 1 : All smokers risk getting lung cancer. </a:t>
            </a:r>
          </a:p>
          <a:p>
            <a:pPr lvl="2"/>
            <a:r>
              <a:rPr lang="en-CA" dirty="0" smtClean="0"/>
              <a:t>Premise 2: Alice is a smoker. </a:t>
            </a:r>
          </a:p>
          <a:p>
            <a:pPr lvl="2"/>
            <a:r>
              <a:rPr lang="en-CA" dirty="0" smtClean="0"/>
              <a:t>Conclusion: Alice risks getting lung cancer.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Philosopher’s Approach to Logic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Logic involves two forms of reasoning: deduction and induction.</a:t>
            </a:r>
          </a:p>
          <a:p>
            <a:pPr lvl="0"/>
            <a:r>
              <a:rPr lang="en-CA" b="1" dirty="0" smtClean="0"/>
              <a:t>Deduction</a:t>
            </a:r>
            <a:r>
              <a:rPr lang="en-CA" dirty="0" smtClean="0"/>
              <a:t>: goes from big picture to little picture/ general to specific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All cats are mammals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My pet is a cat 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Therefore my pet is a mammal</a:t>
            </a:r>
          </a:p>
          <a:p>
            <a:r>
              <a:rPr lang="en-CA" dirty="0" smtClean="0"/>
              <a:t>For a good deductive argument you must have the premises as true and the argument must be valid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The premises must logically entail the conclusion </a:t>
            </a:r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b="1" dirty="0" smtClean="0"/>
              <a:t>Induction: </a:t>
            </a:r>
            <a:r>
              <a:rPr lang="en-CA" dirty="0" smtClean="0"/>
              <a:t>the process of observing particular things and making generalizations – drawing general conclusions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Swan 1 is white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Swan 2 is white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Swan 3 is white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Swan 1000 white</a:t>
            </a:r>
          </a:p>
          <a:p>
            <a:pPr lvl="1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Therefore, all swans are white</a:t>
            </a:r>
          </a:p>
          <a:p>
            <a:pPr lvl="0"/>
            <a:r>
              <a:rPr lang="en-CA" sz="2800" dirty="0" smtClean="0"/>
              <a:t>Inductive arguments differ from deductive arguments in that their premises are supposed to support but not logically entail their conclusion</a:t>
            </a:r>
          </a:p>
          <a:p>
            <a:pPr lvl="1"/>
            <a:r>
              <a:rPr lang="en-CA" sz="2300" dirty="0" smtClean="0">
                <a:solidFill>
                  <a:schemeClr val="tx2">
                    <a:lumMod val="50000"/>
                  </a:schemeClr>
                </a:solidFill>
              </a:rPr>
              <a:t>They are not deductively valid</a:t>
            </a:r>
            <a:r>
              <a:rPr lang="en-CA" sz="23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CA" sz="2300" dirty="0" smtClean="0">
                <a:solidFill>
                  <a:schemeClr val="tx2">
                    <a:lumMod val="50000"/>
                  </a:schemeClr>
                </a:solidFill>
              </a:rPr>
              <a:t>the premises justify the conclusion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2910" y="1857364"/>
            <a:ext cx="2571768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General 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5929322" y="2000240"/>
            <a:ext cx="2571768" cy="25717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Particular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428992" y="2571744"/>
            <a:ext cx="2357454" cy="57150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Deduction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3286116" y="3500438"/>
            <a:ext cx="2500330" cy="57150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</a:t>
            </a:r>
            <a:r>
              <a:rPr lang="en-CA" dirty="0" smtClean="0"/>
              <a:t>nduction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Philosophers Have Said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CA" dirty="0" smtClean="0"/>
              <a:t>Aristotle contributed to the logical thought with the </a:t>
            </a:r>
            <a:r>
              <a:rPr lang="en-CA" b="1" dirty="0" smtClean="0"/>
              <a:t>three laws of thought</a:t>
            </a:r>
            <a:endParaRPr lang="en-CA" dirty="0" smtClean="0"/>
          </a:p>
          <a:p>
            <a:pPr lvl="1"/>
            <a:r>
              <a:rPr lang="en-CA" sz="2300" b="1" dirty="0" smtClean="0">
                <a:solidFill>
                  <a:schemeClr val="tx2">
                    <a:lumMod val="50000"/>
                  </a:schemeClr>
                </a:solidFill>
              </a:rPr>
              <a:t>The law of non-contradiction say s</a:t>
            </a:r>
            <a:r>
              <a:rPr lang="en-CA" sz="2300" dirty="0" smtClean="0">
                <a:solidFill>
                  <a:schemeClr val="tx2">
                    <a:lumMod val="50000"/>
                  </a:schemeClr>
                </a:solidFill>
              </a:rPr>
              <a:t>omething cannot be said both to be and not to be at the same time and in the same respect</a:t>
            </a:r>
          </a:p>
          <a:p>
            <a:pPr lvl="2"/>
            <a:r>
              <a:rPr lang="en-CA" sz="2100" dirty="0" smtClean="0">
                <a:solidFill>
                  <a:schemeClr val="tx2">
                    <a:lumMod val="50000"/>
                  </a:schemeClr>
                </a:solidFill>
              </a:rPr>
              <a:t>E.g.: If the statement, “Tom exists,” is true, it cannot also be false.</a:t>
            </a:r>
          </a:p>
          <a:p>
            <a:pPr lvl="1"/>
            <a:r>
              <a:rPr lang="en-CA" sz="2300" b="1" dirty="0" smtClean="0">
                <a:solidFill>
                  <a:schemeClr val="tx2">
                    <a:lumMod val="50000"/>
                  </a:schemeClr>
                </a:solidFill>
              </a:rPr>
              <a:t>The law of the excluded middle</a:t>
            </a:r>
            <a:r>
              <a:rPr lang="en-CA" sz="2300" dirty="0" smtClean="0">
                <a:solidFill>
                  <a:schemeClr val="tx2">
                    <a:lumMod val="50000"/>
                  </a:schemeClr>
                </a:solidFill>
              </a:rPr>
              <a:t> says that something must either be or not be </a:t>
            </a:r>
          </a:p>
          <a:p>
            <a:pPr lvl="2"/>
            <a:r>
              <a:rPr lang="en-CA" sz="2100" dirty="0" smtClean="0">
                <a:solidFill>
                  <a:schemeClr val="tx2">
                    <a:lumMod val="50000"/>
                  </a:schemeClr>
                </a:solidFill>
              </a:rPr>
              <a:t>E.g.: The statement, “Tom exists,” must either be true or not true.  There is no middle.  </a:t>
            </a:r>
          </a:p>
          <a:p>
            <a:pPr lvl="1"/>
            <a:r>
              <a:rPr lang="en-CA" sz="2300" b="1" dirty="0" smtClean="0">
                <a:solidFill>
                  <a:schemeClr val="tx2">
                    <a:lumMod val="50000"/>
                  </a:schemeClr>
                </a:solidFill>
              </a:rPr>
              <a:t>The law of identity</a:t>
            </a:r>
            <a:r>
              <a:rPr lang="en-CA" sz="2300" dirty="0" smtClean="0">
                <a:solidFill>
                  <a:schemeClr val="tx2">
                    <a:lumMod val="50000"/>
                  </a:schemeClr>
                </a:solidFill>
              </a:rPr>
              <a:t> says that something is what it is </a:t>
            </a:r>
          </a:p>
          <a:p>
            <a:pPr lvl="2"/>
            <a:r>
              <a:rPr lang="en-CA" sz="2100" dirty="0" smtClean="0">
                <a:solidFill>
                  <a:schemeClr val="tx2">
                    <a:lumMod val="50000"/>
                  </a:schemeClr>
                </a:solidFill>
              </a:rPr>
              <a:t>E.g.: To say that Tom is Tom and Sasha is Sasha is true while to say that Tom is Sasha is untrue.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Although modern logicians have developed systems that involve more than simply true or false possibilities, Aristotle’s laws still serve as primary tools for mathematics.  </a:t>
            </a:r>
          </a:p>
          <a:p>
            <a:r>
              <a:rPr lang="en-CA" dirty="0" smtClean="0"/>
              <a:t>Francis Bacon (17</a:t>
            </a:r>
            <a:r>
              <a:rPr lang="en-CA" baseline="30000" dirty="0" smtClean="0"/>
              <a:t>th</a:t>
            </a:r>
            <a:r>
              <a:rPr lang="en-CA" dirty="0" smtClean="0"/>
              <a:t> century) </a:t>
            </a:r>
          </a:p>
          <a:p>
            <a:pPr lvl="1"/>
            <a:r>
              <a:rPr lang="en-CA" dirty="0" smtClean="0"/>
              <a:t>Emphasized inductive reasoning as a tool of science and became the foundation of the scientific method. </a:t>
            </a:r>
          </a:p>
          <a:p>
            <a:r>
              <a:rPr lang="en-CA" dirty="0" smtClean="0"/>
              <a:t>19</a:t>
            </a:r>
            <a:r>
              <a:rPr lang="en-CA" baseline="30000" dirty="0" smtClean="0"/>
              <a:t>th</a:t>
            </a:r>
            <a:r>
              <a:rPr lang="en-CA" dirty="0" smtClean="0"/>
              <a:t> century George Boole </a:t>
            </a:r>
          </a:p>
          <a:p>
            <a:pPr lvl="1"/>
            <a:r>
              <a:rPr lang="en-CA" dirty="0" smtClean="0"/>
              <a:t>Developed Boolean/symbolic logic and used numbers and algebraic equations to represent chains of reasoning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Philosophers Have Said 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An </a:t>
            </a:r>
            <a:r>
              <a:rPr lang="en-CA" b="1" dirty="0" smtClean="0"/>
              <a:t>argument</a:t>
            </a:r>
            <a:r>
              <a:rPr lang="en-CA" dirty="0" smtClean="0"/>
              <a:t> is a series of statements that consist of a </a:t>
            </a:r>
            <a:r>
              <a:rPr lang="en-CA" b="1" dirty="0" smtClean="0"/>
              <a:t>premise</a:t>
            </a:r>
            <a:r>
              <a:rPr lang="en-CA" dirty="0" smtClean="0"/>
              <a:t> or premises and a </a:t>
            </a:r>
            <a:r>
              <a:rPr lang="en-CA" b="1" dirty="0" smtClean="0"/>
              <a:t>conclusion </a:t>
            </a:r>
            <a:r>
              <a:rPr lang="en-CA" dirty="0" smtClean="0"/>
              <a:t>that follows from the premises. </a:t>
            </a:r>
          </a:p>
          <a:p>
            <a:pPr lvl="1"/>
            <a:r>
              <a:rPr lang="en-CA" dirty="0" smtClean="0"/>
              <a:t>A premise is a factual statement or proposition. </a:t>
            </a:r>
          </a:p>
          <a:p>
            <a:pPr lvl="0"/>
            <a:r>
              <a:rPr lang="en-CA" dirty="0" smtClean="0"/>
              <a:t>An argument is a response to a question and never opens with it or a command</a:t>
            </a:r>
          </a:p>
          <a:p>
            <a:pPr lvl="1"/>
            <a:r>
              <a:rPr lang="en-CA" dirty="0" smtClean="0"/>
              <a:t>Arguments start with statements that can be true or false. </a:t>
            </a:r>
          </a:p>
          <a:p>
            <a:pPr lvl="1"/>
            <a:r>
              <a:rPr lang="en-CA" dirty="0" smtClean="0"/>
              <a:t>Questions and commands are neither</a:t>
            </a:r>
          </a:p>
          <a:p>
            <a:pPr lvl="0"/>
            <a:r>
              <a:rPr lang="en-CA" b="1" dirty="0" smtClean="0"/>
              <a:t>Logical consistency </a:t>
            </a:r>
            <a:r>
              <a:rPr lang="en-CA" dirty="0" smtClean="0"/>
              <a:t>means that the statements do not contradict each other to create a </a:t>
            </a:r>
            <a:r>
              <a:rPr lang="en-CA" b="1" dirty="0" smtClean="0"/>
              <a:t>logical contradiction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CA" dirty="0" smtClean="0"/>
              <a:t>A </a:t>
            </a:r>
            <a:r>
              <a:rPr lang="en-CA" b="1" dirty="0" smtClean="0"/>
              <a:t>syllogism </a:t>
            </a:r>
            <a:r>
              <a:rPr lang="en-CA" dirty="0" smtClean="0"/>
              <a:t>is a basic form of argument introduced by Aristotle  and contains two premises and a conclusion </a:t>
            </a:r>
          </a:p>
          <a:p>
            <a:pPr lvl="1"/>
            <a:r>
              <a:rPr lang="en-CA" dirty="0" smtClean="0"/>
              <a:t>All humans are mortal (major premise)	</a:t>
            </a:r>
          </a:p>
          <a:p>
            <a:pPr lvl="1"/>
            <a:r>
              <a:rPr lang="en-CA" dirty="0" smtClean="0"/>
              <a:t>I am human (minor premise)</a:t>
            </a:r>
          </a:p>
          <a:p>
            <a:pPr lvl="1"/>
            <a:r>
              <a:rPr lang="en-CA" dirty="0" smtClean="0"/>
              <a:t>Therefore I am mortal (conclusion)</a:t>
            </a:r>
          </a:p>
          <a:p>
            <a:r>
              <a:rPr lang="en-CA" dirty="0" smtClean="0"/>
              <a:t>“All” is a quantifier</a:t>
            </a:r>
          </a:p>
          <a:p>
            <a:pPr lvl="0"/>
            <a:r>
              <a:rPr lang="en-CA" b="1" dirty="0" smtClean="0"/>
              <a:t>Validity</a:t>
            </a:r>
            <a:r>
              <a:rPr lang="en-CA" dirty="0" smtClean="0"/>
              <a:t> refers to the correctness of the reasoning and truth refers to the truth of the contents </a:t>
            </a:r>
          </a:p>
          <a:p>
            <a:pPr lvl="1"/>
            <a:r>
              <a:rPr lang="en-CA" dirty="0" smtClean="0"/>
              <a:t>All humans are immortal </a:t>
            </a:r>
          </a:p>
          <a:p>
            <a:pPr lvl="1"/>
            <a:r>
              <a:rPr lang="en-CA" dirty="0" smtClean="0"/>
              <a:t>Socrates is human </a:t>
            </a:r>
          </a:p>
          <a:p>
            <a:pPr lvl="1"/>
            <a:r>
              <a:rPr lang="en-CA" dirty="0" smtClean="0"/>
              <a:t>Therefore, he is immortal</a:t>
            </a:r>
          </a:p>
          <a:p>
            <a:pPr lvl="2"/>
            <a:r>
              <a:rPr lang="en-CA" dirty="0" smtClean="0"/>
              <a:t>Despite the truth of these statements, the argument is valid as the conclusion follows from the  </a:t>
            </a:r>
          </a:p>
          <a:p>
            <a:pPr lvl="0"/>
            <a:r>
              <a:rPr lang="en-CA" dirty="0" smtClean="0"/>
              <a:t>Deductive reasoning is either valid or invalid but inductive arguments are reliable or weak</a:t>
            </a:r>
          </a:p>
          <a:p>
            <a:pPr lvl="0"/>
            <a:r>
              <a:rPr lang="en-CA" dirty="0" smtClean="0"/>
              <a:t>Logic is concerned with a form of argument and whether this form and the reasoning is correct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</TotalTime>
  <Words>537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Logic</vt:lpstr>
      <vt:lpstr>What is Logic?</vt:lpstr>
      <vt:lpstr>The Philosopher’s Approach to Logic</vt:lpstr>
      <vt:lpstr>Slide 4</vt:lpstr>
      <vt:lpstr>Slide 5</vt:lpstr>
      <vt:lpstr>What Philosophers Have Said</vt:lpstr>
      <vt:lpstr>Slide 7</vt:lpstr>
      <vt:lpstr>How Philosophers Have Said It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paul</dc:creator>
  <cp:lastModifiedBy>paul</cp:lastModifiedBy>
  <cp:revision>21</cp:revision>
  <dcterms:created xsi:type="dcterms:W3CDTF">2009-09-30T17:43:06Z</dcterms:created>
  <dcterms:modified xsi:type="dcterms:W3CDTF">2012-09-24T15:04:16Z</dcterms:modified>
</cp:coreProperties>
</file>