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17" name="Footer Placeholder 16"/>
          <p:cNvSpPr>
            <a:spLocks noGrp="1"/>
          </p:cNvSpPr>
          <p:nvPr>
            <p:ph type="ftr" sz="quarter" idx="11"/>
          </p:nvPr>
        </p:nvSpPr>
        <p:spPr/>
        <p:txBody>
          <a:bodyPr/>
          <a:lstStyle>
            <a:extLst/>
          </a:lstStyle>
          <a:p>
            <a:endParaRPr lang="en-CA" dirty="0"/>
          </a:p>
        </p:txBody>
      </p:sp>
      <p:sp>
        <p:nvSpPr>
          <p:cNvPr id="29" name="Slide Number Placeholder 28"/>
          <p:cNvSpPr>
            <a:spLocks noGrp="1"/>
          </p:cNvSpPr>
          <p:nvPr>
            <p:ph type="sldNum" sz="quarter" idx="12"/>
          </p:nvPr>
        </p:nvSpPr>
        <p:spPr/>
        <p:txBody>
          <a:bodyPr/>
          <a:lstStyle>
            <a:extLst/>
          </a:lstStyle>
          <a:p>
            <a:fld id="{610D920E-F525-4082-986A-E58C82DA6D1D}" type="slidenum">
              <a:rPr lang="en-CA" smtClean="0"/>
              <a:t>‹#›</a:t>
            </a:fld>
            <a:endParaRPr lang="en-CA" dirty="0"/>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610D920E-F525-4082-986A-E58C82DA6D1D}"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610D920E-F525-4082-986A-E58C82DA6D1D}"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610D920E-F525-4082-986A-E58C82DA6D1D}"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610D920E-F525-4082-986A-E58C82DA6D1D}" type="slidenum">
              <a:rPr lang="en-CA" smtClean="0"/>
              <a:t>‹#›</a:t>
            </a:fld>
            <a:endParaRPr lang="en-CA" dirty="0"/>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610D920E-F525-4082-986A-E58C82DA6D1D}"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610D920E-F525-4082-986A-E58C82DA6D1D}" type="slidenum">
              <a:rPr lang="en-CA" smtClean="0"/>
              <a:t>‹#›</a:t>
            </a:fld>
            <a:endParaRPr lang="en-CA" dirty="0"/>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610D920E-F525-4082-986A-E58C82DA6D1D}"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610D920E-F525-4082-986A-E58C82DA6D1D}"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1FBF036-BA82-4ADA-ACE3-4848BC001EBB}" type="datetimeFigureOut">
              <a:rPr lang="en-CA" smtClean="0"/>
              <a:t>26/02/2015</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610D920E-F525-4082-986A-E58C82DA6D1D}" type="slidenum">
              <a:rPr lang="en-CA" smtClean="0"/>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31FBF036-BA82-4ADA-ACE3-4848BC001EBB}" type="datetimeFigureOut">
              <a:rPr lang="en-CA" smtClean="0"/>
              <a:t>26/02/2015</a:t>
            </a:fld>
            <a:endParaRPr lang="en-CA" dirty="0"/>
          </a:p>
        </p:txBody>
      </p:sp>
      <p:sp>
        <p:nvSpPr>
          <p:cNvPr id="6" name="Footer Placeholder 5"/>
          <p:cNvSpPr>
            <a:spLocks noGrp="1"/>
          </p:cNvSpPr>
          <p:nvPr>
            <p:ph type="ftr" sz="quarter" idx="11"/>
          </p:nvPr>
        </p:nvSpPr>
        <p:spPr>
          <a:xfrm>
            <a:off x="914400" y="55499"/>
            <a:ext cx="5562600" cy="365125"/>
          </a:xfrm>
        </p:spPr>
        <p:txBody>
          <a:bodyPr/>
          <a:lstStyle>
            <a:extLst/>
          </a:lstStyle>
          <a:p>
            <a:endParaRPr lang="en-CA" dirty="0"/>
          </a:p>
        </p:txBody>
      </p:sp>
      <p:sp>
        <p:nvSpPr>
          <p:cNvPr id="7" name="Slide Number Placeholder 6"/>
          <p:cNvSpPr>
            <a:spLocks noGrp="1"/>
          </p:cNvSpPr>
          <p:nvPr>
            <p:ph type="sldNum" sz="quarter" idx="12"/>
          </p:nvPr>
        </p:nvSpPr>
        <p:spPr>
          <a:xfrm>
            <a:off x="8610600" y="55499"/>
            <a:ext cx="457200" cy="365125"/>
          </a:xfrm>
        </p:spPr>
        <p:txBody>
          <a:bodyPr/>
          <a:lstStyle>
            <a:extLst/>
          </a:lstStyle>
          <a:p>
            <a:fld id="{610D920E-F525-4082-986A-E58C82DA6D1D}" type="slidenum">
              <a:rPr lang="en-CA" smtClean="0"/>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31FBF036-BA82-4ADA-ACE3-4848BC001EBB}" type="datetimeFigureOut">
              <a:rPr lang="en-CA" smtClean="0"/>
              <a:t>26/02/2015</a:t>
            </a:fld>
            <a:endParaRPr lang="en-CA" dirty="0"/>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CA" dirty="0"/>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610D920E-F525-4082-986A-E58C82DA6D1D}" type="slidenum">
              <a:rPr lang="en-CA" smtClean="0"/>
              <a:t>‹#›</a:t>
            </a:fld>
            <a:endParaRPr lang="en-CA"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ightland.vice.com/blog/false-idols-martial-artists-and-samurai-iconograph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76672"/>
            <a:ext cx="7772400" cy="1470025"/>
          </a:xfrm>
        </p:spPr>
        <p:txBody>
          <a:bodyPr/>
          <a:lstStyle/>
          <a:p>
            <a:r>
              <a:rPr lang="en-CA" dirty="0" smtClean="0">
                <a:latin typeface="Times New Roman" pitchFamily="18" charset="0"/>
                <a:cs typeface="Times New Roman" pitchFamily="18" charset="0"/>
              </a:rPr>
              <a:t>The Illustrious Samurai </a:t>
            </a:r>
            <a:endParaRPr lang="en-CA" dirty="0">
              <a:latin typeface="Times New Roman" pitchFamily="18" charset="0"/>
              <a:cs typeface="Times New Roman" pitchFamily="18" charset="0"/>
            </a:endParaRPr>
          </a:p>
        </p:txBody>
      </p:sp>
      <p:sp>
        <p:nvSpPr>
          <p:cNvPr id="3" name="Subtitle 2"/>
          <p:cNvSpPr>
            <a:spLocks noGrp="1"/>
          </p:cNvSpPr>
          <p:nvPr>
            <p:ph type="subTitle" idx="1"/>
          </p:nvPr>
        </p:nvSpPr>
        <p:spPr>
          <a:xfrm>
            <a:off x="539552" y="4797152"/>
            <a:ext cx="6400800" cy="1752600"/>
          </a:xfrm>
        </p:spPr>
        <p:txBody>
          <a:bodyPr>
            <a:normAutofit/>
          </a:bodyPr>
          <a:lstStyle/>
          <a:p>
            <a:r>
              <a:rPr lang="en-CA" sz="2400" i="1" dirty="0" smtClean="0">
                <a:latin typeface="Times New Roman" pitchFamily="18" charset="0"/>
                <a:cs typeface="Times New Roman" pitchFamily="18" charset="0"/>
              </a:rPr>
              <a:t>Mohamed Abdullahi</a:t>
            </a:r>
          </a:p>
          <a:p>
            <a:r>
              <a:rPr lang="en-CA" sz="2400" i="1" dirty="0" smtClean="0">
                <a:latin typeface="Times New Roman" pitchFamily="18" charset="0"/>
                <a:cs typeface="Times New Roman" pitchFamily="18" charset="0"/>
              </a:rPr>
              <a:t>Ibrahim Saleh</a:t>
            </a:r>
          </a:p>
          <a:p>
            <a:r>
              <a:rPr lang="en-CA" sz="2400" i="1" dirty="0" smtClean="0">
                <a:latin typeface="Times New Roman" pitchFamily="18" charset="0"/>
                <a:cs typeface="Times New Roman" pitchFamily="18" charset="0"/>
              </a:rPr>
              <a:t>Adrian Nazir </a:t>
            </a:r>
            <a:endParaRPr lang="en-CA" sz="2400" i="1" dirty="0">
              <a:latin typeface="Times New Roman" pitchFamily="18" charset="0"/>
              <a:cs typeface="Times New Roman" pitchFamily="18" charset="0"/>
            </a:endParaRPr>
          </a:p>
        </p:txBody>
      </p:sp>
      <p:pic>
        <p:nvPicPr>
          <p:cNvPr id="23554" name="Picture 2" descr="http://4.bp.blogspot.com/-IBPyRItTQvo/Tt7foq8D1CI/AAAAAAAAD5A/WCKYXDkOZ1Y/s1600/katana_wallpaper_by_me_by_marek011011.jpg"/>
          <p:cNvPicPr>
            <a:picLocks noChangeAspect="1" noChangeArrowheads="1"/>
          </p:cNvPicPr>
          <p:nvPr/>
        </p:nvPicPr>
        <p:blipFill>
          <a:blip r:embed="rId2" cstate="print"/>
          <a:srcRect/>
          <a:stretch>
            <a:fillRect/>
          </a:stretch>
        </p:blipFill>
        <p:spPr bwMode="auto">
          <a:xfrm>
            <a:off x="395536" y="1484784"/>
            <a:ext cx="8748464" cy="316835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latin typeface="Times New Roman" pitchFamily="18" charset="0"/>
                <a:cs typeface="Times New Roman" pitchFamily="18" charset="0"/>
              </a:rPr>
              <a:t>Table of Contents</a:t>
            </a:r>
            <a:endParaRPr lang="en-CA" dirty="0">
              <a:latin typeface="Times New Roman" pitchFamily="18" charset="0"/>
              <a:cs typeface="Times New Roman" pitchFamily="18" charset="0"/>
            </a:endParaRPr>
          </a:p>
        </p:txBody>
      </p:sp>
      <p:sp>
        <p:nvSpPr>
          <p:cNvPr id="3" name="Content Placeholder 2"/>
          <p:cNvSpPr>
            <a:spLocks noGrp="1"/>
          </p:cNvSpPr>
          <p:nvPr>
            <p:ph idx="1"/>
          </p:nvPr>
        </p:nvSpPr>
        <p:spPr>
          <a:xfrm>
            <a:off x="914400" y="1268760"/>
            <a:ext cx="7772400" cy="5086800"/>
          </a:xfrm>
        </p:spPr>
        <p:txBody>
          <a:bodyPr/>
          <a:lstStyle/>
          <a:p>
            <a:r>
              <a:rPr lang="en-CA" dirty="0" smtClean="0">
                <a:latin typeface="Times New Roman" pitchFamily="18" charset="0"/>
                <a:cs typeface="Times New Roman" pitchFamily="18" charset="0"/>
              </a:rPr>
              <a:t>PG 1: Intro</a:t>
            </a:r>
          </a:p>
          <a:p>
            <a:r>
              <a:rPr lang="en-CA" dirty="0" smtClean="0">
                <a:latin typeface="Times New Roman" pitchFamily="18" charset="0"/>
                <a:cs typeface="Times New Roman" pitchFamily="18" charset="0"/>
              </a:rPr>
              <a:t>PG 2: The Katana Blade</a:t>
            </a:r>
          </a:p>
          <a:p>
            <a:r>
              <a:rPr lang="en-CA" dirty="0" smtClean="0">
                <a:latin typeface="Times New Roman" pitchFamily="18" charset="0"/>
                <a:cs typeface="Times New Roman" pitchFamily="18" charset="0"/>
              </a:rPr>
              <a:t>PG 3: The Purpose (Expression of the Blade)</a:t>
            </a:r>
          </a:p>
          <a:p>
            <a:r>
              <a:rPr lang="en-CA" dirty="0" smtClean="0">
                <a:latin typeface="Times New Roman" pitchFamily="18" charset="0"/>
                <a:cs typeface="Times New Roman" pitchFamily="18" charset="0"/>
              </a:rPr>
              <a:t>PG 4: Who’s Not Expressed</a:t>
            </a:r>
          </a:p>
          <a:p>
            <a:r>
              <a:rPr lang="en-CA" dirty="0" smtClean="0">
                <a:latin typeface="Times New Roman" pitchFamily="18" charset="0"/>
                <a:cs typeface="Times New Roman" pitchFamily="18" charset="0"/>
              </a:rPr>
              <a:t>PG 5: How The Katana Functions In Society</a:t>
            </a:r>
          </a:p>
          <a:p>
            <a:r>
              <a:rPr lang="en-CA" dirty="0" smtClean="0">
                <a:latin typeface="Times New Roman" pitchFamily="18" charset="0"/>
                <a:cs typeface="Times New Roman" pitchFamily="18" charset="0"/>
              </a:rPr>
              <a:t>PG 6: The Meaning Conveyed</a:t>
            </a:r>
          </a:p>
          <a:p>
            <a:r>
              <a:rPr lang="en-CA" dirty="0" smtClean="0">
                <a:latin typeface="Times New Roman" pitchFamily="18" charset="0"/>
                <a:cs typeface="Times New Roman" pitchFamily="18" charset="0"/>
              </a:rPr>
              <a:t>PG 7: Reference</a:t>
            </a:r>
            <a:endParaRPr lang="en-CA"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88640"/>
            <a:ext cx="7772400" cy="914400"/>
          </a:xfrm>
        </p:spPr>
        <p:txBody>
          <a:bodyPr/>
          <a:lstStyle/>
          <a:p>
            <a:pPr algn="ctr"/>
            <a:r>
              <a:rPr lang="en-CA" sz="3600" dirty="0" smtClean="0">
                <a:latin typeface="Times New Roman" pitchFamily="18" charset="0"/>
                <a:cs typeface="Times New Roman" pitchFamily="18" charset="0"/>
              </a:rPr>
              <a:t>Intro – Speaker Ibrahim</a:t>
            </a:r>
            <a:endParaRPr lang="en-CA" sz="3600" dirty="0">
              <a:latin typeface="Times New Roman" pitchFamily="18" charset="0"/>
              <a:cs typeface="Times New Roman" pitchFamily="18" charset="0"/>
            </a:endParaRPr>
          </a:p>
        </p:txBody>
      </p:sp>
      <p:sp>
        <p:nvSpPr>
          <p:cNvPr id="3" name="Content Placeholder 2"/>
          <p:cNvSpPr>
            <a:spLocks noGrp="1"/>
          </p:cNvSpPr>
          <p:nvPr>
            <p:ph idx="1"/>
          </p:nvPr>
        </p:nvSpPr>
        <p:spPr>
          <a:xfrm>
            <a:off x="611560" y="764704"/>
            <a:ext cx="5256584" cy="5590856"/>
          </a:xfrm>
        </p:spPr>
        <p:txBody>
          <a:bodyPr>
            <a:normAutofit fontScale="40000" lnSpcReduction="20000"/>
          </a:bodyPr>
          <a:lstStyle/>
          <a:p>
            <a:pPr>
              <a:buNone/>
            </a:pPr>
            <a:endParaRPr lang="en-CA" altLang="ja-JP" dirty="0" smtClean="0">
              <a:latin typeface="Times New Roman" pitchFamily="18" charset="0"/>
              <a:cs typeface="Times New Roman" pitchFamily="18" charset="0"/>
            </a:endParaRPr>
          </a:p>
          <a:p>
            <a:pPr>
              <a:buNone/>
            </a:pPr>
            <a:r>
              <a:rPr lang="en-CA" altLang="ja-JP" sz="5000" dirty="0" smtClean="0">
                <a:latin typeface="Times New Roman" pitchFamily="18" charset="0"/>
                <a:cs typeface="Times New Roman" pitchFamily="18" charset="0"/>
              </a:rPr>
              <a:t>“</a:t>
            </a:r>
            <a:r>
              <a:rPr lang="ja-JP" altLang="en-US" sz="5000" smtClean="0">
                <a:latin typeface="Times New Roman" pitchFamily="18" charset="0"/>
                <a:cs typeface="Times New Roman" pitchFamily="18" charset="0"/>
              </a:rPr>
              <a:t>戦</a:t>
            </a:r>
            <a:r>
              <a:rPr lang="ja-JP" altLang="en-US" sz="5000" smtClean="0">
                <a:latin typeface="Times New Roman" pitchFamily="18" charset="0"/>
                <a:cs typeface="Times New Roman" pitchFamily="18" charset="0"/>
              </a:rPr>
              <a:t>士の道が美しい</a:t>
            </a:r>
            <a:r>
              <a:rPr lang="ja-JP" altLang="en-US" sz="5000" smtClean="0">
                <a:latin typeface="Times New Roman" pitchFamily="18" charset="0"/>
                <a:cs typeface="Times New Roman" pitchFamily="18" charset="0"/>
              </a:rPr>
              <a:t>で</a:t>
            </a:r>
            <a:r>
              <a:rPr lang="ja-JP" altLang="en-US" sz="5000" smtClean="0">
                <a:latin typeface="Times New Roman" pitchFamily="18" charset="0"/>
                <a:cs typeface="Times New Roman" pitchFamily="18" charset="0"/>
              </a:rPr>
              <a:t>す</a:t>
            </a:r>
            <a:r>
              <a:rPr lang="en-CA" altLang="ja-JP" sz="5000" dirty="0" smtClean="0">
                <a:latin typeface="Times New Roman" pitchFamily="18" charset="0"/>
                <a:cs typeface="Times New Roman" pitchFamily="18" charset="0"/>
              </a:rPr>
              <a:t>”</a:t>
            </a:r>
          </a:p>
          <a:p>
            <a:pPr>
              <a:buNone/>
            </a:pPr>
            <a:r>
              <a:rPr lang="en-CA" sz="5000" dirty="0" smtClean="0">
                <a:latin typeface="Times New Roman" pitchFamily="18" charset="0"/>
                <a:cs typeface="Times New Roman" pitchFamily="18" charset="0"/>
              </a:rPr>
              <a:t>“The way of the warrior is beautiful”</a:t>
            </a:r>
          </a:p>
          <a:p>
            <a:pPr>
              <a:buNone/>
            </a:pPr>
            <a:endParaRPr lang="en-CA" sz="2400" dirty="0" smtClean="0">
              <a:latin typeface="Times New Roman" pitchFamily="18" charset="0"/>
              <a:cs typeface="Times New Roman" pitchFamily="18" charset="0"/>
            </a:endParaRPr>
          </a:p>
          <a:p>
            <a:pPr>
              <a:lnSpc>
                <a:spcPct val="210000"/>
              </a:lnSpc>
              <a:buNone/>
            </a:pPr>
            <a:r>
              <a:rPr lang="en-CA" sz="2400"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   	</a:t>
            </a:r>
            <a:r>
              <a:rPr lang="en-CA" sz="4200" dirty="0" smtClean="0">
                <a:latin typeface="Times New Roman" pitchFamily="18" charset="0"/>
                <a:cs typeface="Times New Roman" pitchFamily="18" charset="0"/>
              </a:rPr>
              <a:t>The Samurai were a group of warriors who protected their Daimyo (Lords) and used Bushido (Honor Code) as their nindo (One’s way of life).</a:t>
            </a:r>
          </a:p>
          <a:p>
            <a:pPr>
              <a:lnSpc>
                <a:spcPct val="200000"/>
              </a:lnSpc>
              <a:buNone/>
            </a:pPr>
            <a:r>
              <a:rPr lang="en-CA" sz="4200" dirty="0" smtClean="0">
                <a:latin typeface="Times New Roman" pitchFamily="18" charset="0"/>
                <a:cs typeface="Times New Roman" pitchFamily="18" charset="0"/>
              </a:rPr>
              <a:t>	The Samurai while warriors, used art and expression in their everyday lives. While not as obvious as to others, was part of everyday life for them.</a:t>
            </a:r>
          </a:p>
          <a:p>
            <a:pPr>
              <a:buNone/>
            </a:pPr>
            <a:endParaRPr lang="en-CA" dirty="0">
              <a:latin typeface="Times New Roman" pitchFamily="18" charset="0"/>
              <a:cs typeface="Times New Roman" pitchFamily="18" charset="0"/>
            </a:endParaRPr>
          </a:p>
        </p:txBody>
      </p:sp>
      <p:pic>
        <p:nvPicPr>
          <p:cNvPr id="26626" name="Picture 2" descr="http://img.poptower.com/pic-8281/deadliest-warrior.jpg?d=1024"/>
          <p:cNvPicPr>
            <a:picLocks noChangeAspect="1" noChangeArrowheads="1"/>
          </p:cNvPicPr>
          <p:nvPr/>
        </p:nvPicPr>
        <p:blipFill>
          <a:blip r:embed="rId2" cstate="print"/>
          <a:srcRect/>
          <a:stretch>
            <a:fillRect/>
          </a:stretch>
        </p:blipFill>
        <p:spPr bwMode="auto">
          <a:xfrm>
            <a:off x="5796136" y="1268760"/>
            <a:ext cx="3347864" cy="558924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sz="3200" dirty="0" smtClean="0"/>
              <a:t>The Katana Blade – Speaker Adrian</a:t>
            </a:r>
            <a:endParaRPr lang="en-CA" sz="3200" dirty="0"/>
          </a:p>
        </p:txBody>
      </p:sp>
      <p:sp>
        <p:nvSpPr>
          <p:cNvPr id="3" name="Content Placeholder 2"/>
          <p:cNvSpPr>
            <a:spLocks noGrp="1"/>
          </p:cNvSpPr>
          <p:nvPr>
            <p:ph idx="1"/>
          </p:nvPr>
        </p:nvSpPr>
        <p:spPr>
          <a:xfrm>
            <a:off x="4211960" y="1124744"/>
            <a:ext cx="4752528" cy="5733256"/>
          </a:xfrm>
        </p:spPr>
        <p:txBody>
          <a:bodyPr>
            <a:normAutofit fontScale="62500" lnSpcReduction="20000"/>
          </a:bodyPr>
          <a:lstStyle/>
          <a:p>
            <a:pPr>
              <a:lnSpc>
                <a:spcPct val="200000"/>
              </a:lnSpc>
              <a:buNone/>
            </a:pPr>
            <a:r>
              <a:rPr lang="en-CA" dirty="0" smtClean="0">
                <a:latin typeface="Times New Roman" pitchFamily="18" charset="0"/>
                <a:cs typeface="Times New Roman" pitchFamily="18" charset="0"/>
              </a:rPr>
              <a:t>	Of course Samurai and Japan itself has many great works of </a:t>
            </a:r>
            <a:r>
              <a:rPr lang="en-CA" dirty="0" smtClean="0">
                <a:latin typeface="Times New Roman" pitchFamily="18" charset="0"/>
                <a:cs typeface="Times New Roman" pitchFamily="18" charset="0"/>
              </a:rPr>
              <a:t>visual arts, music, dance, drama, literature &amp; </a:t>
            </a:r>
            <a:r>
              <a:rPr lang="en-CA" dirty="0" smtClean="0">
                <a:latin typeface="Times New Roman" pitchFamily="18" charset="0"/>
                <a:cs typeface="Times New Roman" pitchFamily="18" charset="0"/>
              </a:rPr>
              <a:t>architecture, but the katana is the ultimate art for a Samurai. The blade is not only a weapon but a Samurai’s pride and greatest companion for life. They were first created in the </a:t>
            </a:r>
            <a:r>
              <a:rPr lang="en-CA" dirty="0" smtClean="0">
                <a:latin typeface="Times New Roman" pitchFamily="18" charset="0"/>
                <a:cs typeface="Times New Roman" pitchFamily="18" charset="0"/>
              </a:rPr>
              <a:t>M</a:t>
            </a:r>
            <a:r>
              <a:rPr lang="en-CA" dirty="0" smtClean="0">
                <a:latin typeface="Times New Roman" pitchFamily="18" charset="0"/>
                <a:cs typeface="Times New Roman" pitchFamily="18" charset="0"/>
              </a:rPr>
              <a:t>uromachi period (1392 to 1573) to present.</a:t>
            </a:r>
            <a:endParaRPr lang="en-CA" dirty="0" smtClean="0">
              <a:latin typeface="Times New Roman" pitchFamily="18" charset="0"/>
              <a:cs typeface="Times New Roman" pitchFamily="18" charset="0"/>
            </a:endParaRPr>
          </a:p>
          <a:p>
            <a:endParaRPr lang="en-CA" dirty="0"/>
          </a:p>
        </p:txBody>
      </p:sp>
      <p:pic>
        <p:nvPicPr>
          <p:cNvPr id="27650" name="Picture 2" descr="http://www.coldsteel.com/images/Products/AltImages/88K_5.jpg"/>
          <p:cNvPicPr>
            <a:picLocks noChangeAspect="1" noChangeArrowheads="1"/>
          </p:cNvPicPr>
          <p:nvPr/>
        </p:nvPicPr>
        <p:blipFill>
          <a:blip r:embed="rId2" cstate="print"/>
          <a:srcRect/>
          <a:stretch>
            <a:fillRect/>
          </a:stretch>
        </p:blipFill>
        <p:spPr bwMode="auto">
          <a:xfrm>
            <a:off x="323528" y="1844824"/>
            <a:ext cx="3888432" cy="381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676456" cy="1237824"/>
          </a:xfrm>
        </p:spPr>
        <p:txBody>
          <a:bodyPr/>
          <a:lstStyle/>
          <a:p>
            <a:pPr algn="ctr"/>
            <a:r>
              <a:rPr lang="en-CA" sz="2800" dirty="0" smtClean="0">
                <a:latin typeface="Times New Roman" pitchFamily="18" charset="0"/>
                <a:cs typeface="Times New Roman" pitchFamily="18" charset="0"/>
              </a:rPr>
              <a:t>The Purpose (Expression of the Blade) – Speaker Mohamed</a:t>
            </a:r>
            <a:endParaRPr lang="en-CA" sz="2800" dirty="0">
              <a:latin typeface="Times New Roman" pitchFamily="18" charset="0"/>
              <a:cs typeface="Times New Roman" pitchFamily="18" charset="0"/>
            </a:endParaRPr>
          </a:p>
        </p:txBody>
      </p:sp>
      <p:sp>
        <p:nvSpPr>
          <p:cNvPr id="3" name="Content Placeholder 2"/>
          <p:cNvSpPr>
            <a:spLocks noGrp="1"/>
          </p:cNvSpPr>
          <p:nvPr>
            <p:ph idx="1"/>
          </p:nvPr>
        </p:nvSpPr>
        <p:spPr>
          <a:xfrm>
            <a:off x="914400" y="1124744"/>
            <a:ext cx="7772400" cy="5230816"/>
          </a:xfrm>
        </p:spPr>
        <p:txBody>
          <a:bodyPr>
            <a:normAutofit fontScale="55000" lnSpcReduction="20000"/>
          </a:bodyPr>
          <a:lstStyle/>
          <a:p>
            <a:endParaRPr lang="en-CA" dirty="0" smtClean="0"/>
          </a:p>
          <a:p>
            <a:pPr>
              <a:lnSpc>
                <a:spcPct val="200000"/>
              </a:lnSpc>
              <a:buNone/>
            </a:pPr>
            <a:r>
              <a:rPr lang="en-CA" sz="4000" dirty="0" smtClean="0">
                <a:latin typeface="Times New Roman" pitchFamily="18" charset="0"/>
                <a:cs typeface="Times New Roman" pitchFamily="18" charset="0"/>
              </a:rPr>
              <a:t>The Katana blade had multiple uses,</a:t>
            </a:r>
          </a:p>
          <a:p>
            <a:pPr lvl="1">
              <a:lnSpc>
                <a:spcPct val="200000"/>
              </a:lnSpc>
            </a:pPr>
            <a:r>
              <a:rPr lang="en-CA" sz="3400" dirty="0" smtClean="0">
                <a:latin typeface="Times New Roman" pitchFamily="18" charset="0"/>
                <a:cs typeface="Times New Roman" pitchFamily="18" charset="0"/>
              </a:rPr>
              <a:t>Warfare</a:t>
            </a:r>
          </a:p>
          <a:p>
            <a:pPr lvl="1">
              <a:lnSpc>
                <a:spcPct val="200000"/>
              </a:lnSpc>
            </a:pPr>
            <a:r>
              <a:rPr lang="en-CA" sz="3400" dirty="0" smtClean="0">
                <a:latin typeface="Times New Roman" pitchFamily="18" charset="0"/>
                <a:cs typeface="Times New Roman" pitchFamily="18" charset="0"/>
              </a:rPr>
              <a:t>Status</a:t>
            </a:r>
          </a:p>
          <a:p>
            <a:pPr lvl="1">
              <a:lnSpc>
                <a:spcPct val="200000"/>
              </a:lnSpc>
            </a:pPr>
            <a:r>
              <a:rPr lang="en-CA" sz="3400" dirty="0" smtClean="0">
                <a:latin typeface="Times New Roman" pitchFamily="18" charset="0"/>
                <a:cs typeface="Times New Roman" pitchFamily="18" charset="0"/>
              </a:rPr>
              <a:t>Familial History</a:t>
            </a:r>
          </a:p>
          <a:p>
            <a:pPr lvl="1">
              <a:lnSpc>
                <a:spcPct val="200000"/>
              </a:lnSpc>
              <a:buNone/>
            </a:pPr>
            <a:r>
              <a:rPr lang="en-CA" sz="3400" dirty="0" smtClean="0">
                <a:latin typeface="Times New Roman" pitchFamily="18" charset="0"/>
                <a:cs typeface="Times New Roman" pitchFamily="18" charset="0"/>
              </a:rPr>
              <a:t>Warfare – Used in times of war and fighting.</a:t>
            </a:r>
          </a:p>
          <a:p>
            <a:pPr lvl="1">
              <a:lnSpc>
                <a:spcPct val="200000"/>
              </a:lnSpc>
              <a:buNone/>
            </a:pPr>
            <a:r>
              <a:rPr lang="en-CA" sz="3400" dirty="0" smtClean="0">
                <a:latin typeface="Times New Roman" pitchFamily="18" charset="0"/>
                <a:cs typeface="Times New Roman" pitchFamily="18" charset="0"/>
              </a:rPr>
              <a:t>Status – Signified your position and class.</a:t>
            </a:r>
          </a:p>
          <a:p>
            <a:pPr lvl="1">
              <a:lnSpc>
                <a:spcPct val="200000"/>
              </a:lnSpc>
              <a:buNone/>
            </a:pPr>
            <a:r>
              <a:rPr lang="en-CA" sz="3400" dirty="0" smtClean="0">
                <a:latin typeface="Times New Roman" pitchFamily="18" charset="0"/>
                <a:cs typeface="Times New Roman" pitchFamily="18" charset="0"/>
              </a:rPr>
              <a:t>Familial History – Katana blades were passed down from generation to generation.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748464" cy="1237824"/>
          </a:xfrm>
        </p:spPr>
        <p:txBody>
          <a:bodyPr/>
          <a:lstStyle/>
          <a:p>
            <a:pPr algn="ctr"/>
            <a:r>
              <a:rPr lang="en-CA" sz="3600" dirty="0" smtClean="0">
                <a:latin typeface="Times New Roman" pitchFamily="18" charset="0"/>
                <a:cs typeface="Times New Roman" pitchFamily="18" charset="0"/>
              </a:rPr>
              <a:t>Who’s Not Expressed – Speaker Ibrahim</a:t>
            </a:r>
            <a:endParaRPr lang="en-CA" sz="3600" dirty="0">
              <a:latin typeface="Times New Roman" pitchFamily="18" charset="0"/>
              <a:cs typeface="Times New Roman" pitchFamily="18" charset="0"/>
            </a:endParaRPr>
          </a:p>
        </p:txBody>
      </p:sp>
      <p:sp>
        <p:nvSpPr>
          <p:cNvPr id="3" name="Content Placeholder 2"/>
          <p:cNvSpPr>
            <a:spLocks noGrp="1"/>
          </p:cNvSpPr>
          <p:nvPr>
            <p:ph idx="1"/>
          </p:nvPr>
        </p:nvSpPr>
        <p:spPr>
          <a:xfrm>
            <a:off x="539552" y="3861048"/>
            <a:ext cx="8060432" cy="5158808"/>
          </a:xfrm>
        </p:spPr>
        <p:txBody>
          <a:bodyPr>
            <a:normAutofit/>
          </a:bodyPr>
          <a:lstStyle/>
          <a:p>
            <a:pPr>
              <a:lnSpc>
                <a:spcPct val="200000"/>
              </a:lnSpc>
              <a:buNone/>
            </a:pPr>
            <a:r>
              <a:rPr lang="en-CA" sz="2800" dirty="0" smtClean="0">
                <a:latin typeface="Times New Roman" pitchFamily="18" charset="0"/>
                <a:cs typeface="Times New Roman" pitchFamily="18" charset="0"/>
              </a:rPr>
              <a:t>	A katana could only be used by the Warrior noble class of the Samurai, as such the poor or middle class weren’t expressed in the making of katanas.</a:t>
            </a:r>
            <a:endParaRPr lang="en-CA" sz="2800" dirty="0">
              <a:latin typeface="Times New Roman" pitchFamily="18" charset="0"/>
              <a:cs typeface="Times New Roman" pitchFamily="18" charset="0"/>
            </a:endParaRPr>
          </a:p>
        </p:txBody>
      </p:sp>
      <p:pic>
        <p:nvPicPr>
          <p:cNvPr id="28674" name="Picture 2" descr="http://globerove.com/wp-content/uploads/2010/03/ancient-Japanese-art.jpg"/>
          <p:cNvPicPr>
            <a:picLocks noChangeAspect="1" noChangeArrowheads="1"/>
          </p:cNvPicPr>
          <p:nvPr/>
        </p:nvPicPr>
        <p:blipFill>
          <a:blip r:embed="rId2" cstate="print"/>
          <a:srcRect/>
          <a:stretch>
            <a:fillRect/>
          </a:stretch>
        </p:blipFill>
        <p:spPr bwMode="auto">
          <a:xfrm>
            <a:off x="1475656" y="1268760"/>
            <a:ext cx="6800850" cy="2592288"/>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147248" cy="1152128"/>
          </a:xfrm>
        </p:spPr>
        <p:txBody>
          <a:bodyPr/>
          <a:lstStyle/>
          <a:p>
            <a:pPr algn="ctr"/>
            <a:r>
              <a:rPr lang="en-CA" sz="3200" dirty="0" smtClean="0">
                <a:latin typeface="Times New Roman" pitchFamily="18" charset="0"/>
                <a:cs typeface="Times New Roman" pitchFamily="18" charset="0"/>
              </a:rPr>
              <a:t>How The Katana Functions in Society  - Speaker Adrian</a:t>
            </a:r>
            <a:endParaRPr lang="en-CA" sz="3200" dirty="0">
              <a:latin typeface="Times New Roman" pitchFamily="18" charset="0"/>
              <a:cs typeface="Times New Roman" pitchFamily="18" charset="0"/>
            </a:endParaRPr>
          </a:p>
        </p:txBody>
      </p:sp>
      <p:sp>
        <p:nvSpPr>
          <p:cNvPr id="3" name="Content Placeholder 2"/>
          <p:cNvSpPr>
            <a:spLocks noGrp="1"/>
          </p:cNvSpPr>
          <p:nvPr>
            <p:ph idx="1"/>
          </p:nvPr>
        </p:nvSpPr>
        <p:spPr>
          <a:xfrm>
            <a:off x="539552" y="1268760"/>
            <a:ext cx="4464496" cy="5086800"/>
          </a:xfrm>
        </p:spPr>
        <p:txBody>
          <a:bodyPr>
            <a:normAutofit fontScale="77500" lnSpcReduction="20000"/>
          </a:bodyPr>
          <a:lstStyle/>
          <a:p>
            <a:pPr>
              <a:lnSpc>
                <a:spcPct val="200000"/>
              </a:lnSpc>
              <a:buNone/>
            </a:pPr>
            <a:r>
              <a:rPr lang="en-CA" dirty="0" smtClean="0">
                <a:latin typeface="Times New Roman" pitchFamily="18" charset="0"/>
                <a:cs typeface="Times New Roman" pitchFamily="18" charset="0"/>
              </a:rPr>
              <a:t>	The Katana exemplifies Ancient Japan’s fighting spirit and was a symbol referenced with the country. It is a sign of power and social standing for a Samurai signifying class and responsibility. </a:t>
            </a:r>
            <a:endParaRPr lang="en-CA" dirty="0">
              <a:latin typeface="Times New Roman" pitchFamily="18" charset="0"/>
              <a:cs typeface="Times New Roman" pitchFamily="18" charset="0"/>
            </a:endParaRPr>
          </a:p>
        </p:txBody>
      </p:sp>
      <p:pic>
        <p:nvPicPr>
          <p:cNvPr id="30722" name="Picture 2" descr="http://content.artofmanliness.com/uploads/2008/09/satsuma-samurai-during-boshin-war-period.jpg"/>
          <p:cNvPicPr>
            <a:picLocks noChangeAspect="1" noChangeArrowheads="1"/>
          </p:cNvPicPr>
          <p:nvPr/>
        </p:nvPicPr>
        <p:blipFill>
          <a:blip r:embed="rId2" cstate="print"/>
          <a:srcRect/>
          <a:stretch>
            <a:fillRect/>
          </a:stretch>
        </p:blipFill>
        <p:spPr bwMode="auto">
          <a:xfrm>
            <a:off x="5148064" y="2276872"/>
            <a:ext cx="3995936" cy="313372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676456" cy="1052736"/>
          </a:xfrm>
        </p:spPr>
        <p:txBody>
          <a:bodyPr/>
          <a:lstStyle/>
          <a:p>
            <a:pPr algn="ctr"/>
            <a:r>
              <a:rPr lang="en-CA" sz="3200" dirty="0" smtClean="0">
                <a:latin typeface="Times New Roman" pitchFamily="18" charset="0"/>
                <a:cs typeface="Times New Roman" pitchFamily="18" charset="0"/>
              </a:rPr>
              <a:t>The Meaning Conveyed – Speaker Mohamed</a:t>
            </a:r>
            <a:endParaRPr lang="en-CA" sz="3200" dirty="0">
              <a:latin typeface="Times New Roman" pitchFamily="18" charset="0"/>
              <a:cs typeface="Times New Roman" pitchFamily="18" charset="0"/>
            </a:endParaRPr>
          </a:p>
        </p:txBody>
      </p:sp>
      <p:sp>
        <p:nvSpPr>
          <p:cNvPr id="3" name="Content Placeholder 2"/>
          <p:cNvSpPr>
            <a:spLocks noGrp="1"/>
          </p:cNvSpPr>
          <p:nvPr>
            <p:ph idx="1"/>
          </p:nvPr>
        </p:nvSpPr>
        <p:spPr>
          <a:xfrm>
            <a:off x="4355976" y="764704"/>
            <a:ext cx="4330824" cy="5590856"/>
          </a:xfrm>
        </p:spPr>
        <p:txBody>
          <a:bodyPr>
            <a:normAutofit fontScale="70000" lnSpcReduction="20000"/>
          </a:bodyPr>
          <a:lstStyle/>
          <a:p>
            <a:pPr>
              <a:lnSpc>
                <a:spcPct val="200000"/>
              </a:lnSpc>
              <a:buNone/>
            </a:pPr>
            <a:r>
              <a:rPr lang="en-CA" dirty="0" smtClean="0">
                <a:latin typeface="Times New Roman" pitchFamily="18" charset="0"/>
                <a:cs typeface="Times New Roman" pitchFamily="18" charset="0"/>
              </a:rPr>
              <a:t>	The Samurai’s katanas along with their menacing </a:t>
            </a:r>
            <a:r>
              <a:rPr lang="en-CA" dirty="0" smtClean="0">
                <a:latin typeface="Times New Roman" pitchFamily="18" charset="0"/>
                <a:cs typeface="Times New Roman" pitchFamily="18" charset="0"/>
              </a:rPr>
              <a:t>suits of armor and meticulously crafted sword blades are evidence of the samurai's military might, while exquisitely painted scenes of nature and finely crafted tea ceremony objects reveal their aesthetic ideals. </a:t>
            </a:r>
            <a:endParaRPr lang="en-CA" dirty="0">
              <a:latin typeface="Times New Roman" pitchFamily="18" charset="0"/>
              <a:cs typeface="Times New Roman" pitchFamily="18" charset="0"/>
            </a:endParaRPr>
          </a:p>
        </p:txBody>
      </p:sp>
      <p:pic>
        <p:nvPicPr>
          <p:cNvPr id="31746" name="Picture 2" descr="http://images.fineartamerica.com/images-medium-large/battle-gear-jeff-dottavio.jpg"/>
          <p:cNvPicPr>
            <a:picLocks noChangeAspect="1" noChangeArrowheads="1"/>
          </p:cNvPicPr>
          <p:nvPr/>
        </p:nvPicPr>
        <p:blipFill>
          <a:blip r:embed="rId2" cstate="print"/>
          <a:srcRect/>
          <a:stretch>
            <a:fillRect/>
          </a:stretch>
        </p:blipFill>
        <p:spPr bwMode="auto">
          <a:xfrm>
            <a:off x="395536" y="1124744"/>
            <a:ext cx="4248472" cy="432048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latin typeface="Times New Roman" pitchFamily="18" charset="0"/>
                <a:cs typeface="Times New Roman" pitchFamily="18" charset="0"/>
              </a:rPr>
              <a:t>References</a:t>
            </a:r>
            <a:endParaRPr lang="en-CA" dirty="0">
              <a:latin typeface="Times New Roman" pitchFamily="18" charset="0"/>
              <a:cs typeface="Times New Roman" pitchFamily="18" charset="0"/>
            </a:endParaRPr>
          </a:p>
        </p:txBody>
      </p:sp>
      <p:sp>
        <p:nvSpPr>
          <p:cNvPr id="3" name="Content Placeholder 2"/>
          <p:cNvSpPr>
            <a:spLocks noGrp="1"/>
          </p:cNvSpPr>
          <p:nvPr>
            <p:ph idx="1"/>
          </p:nvPr>
        </p:nvSpPr>
        <p:spPr>
          <a:xfrm>
            <a:off x="914400" y="1340768"/>
            <a:ext cx="7772400" cy="5014792"/>
          </a:xfrm>
        </p:spPr>
        <p:txBody>
          <a:bodyPr>
            <a:normAutofit/>
          </a:bodyPr>
          <a:lstStyle/>
          <a:p>
            <a:r>
              <a:rPr lang="en-CA" sz="2800" dirty="0" smtClean="0">
                <a:latin typeface="Times New Roman" pitchFamily="18" charset="0"/>
                <a:cs typeface="Times New Roman" pitchFamily="18" charset="0"/>
              </a:rPr>
              <a:t>False Idols: Martial Artists and Samurai Iconography | FIGHTLAND. (n.d.). Retrieved February 27, 2015, from </a:t>
            </a:r>
            <a:r>
              <a:rPr lang="en-CA" sz="2800" dirty="0" smtClean="0">
                <a:latin typeface="Times New Roman" pitchFamily="18" charset="0"/>
                <a:cs typeface="Times New Roman" pitchFamily="18" charset="0"/>
                <a:hlinkClick r:id="rId2"/>
              </a:rPr>
              <a:t>http://</a:t>
            </a:r>
            <a:r>
              <a:rPr lang="en-CA" sz="2800" dirty="0" smtClean="0">
                <a:latin typeface="Times New Roman" pitchFamily="18" charset="0"/>
                <a:cs typeface="Times New Roman" pitchFamily="18" charset="0"/>
                <a:hlinkClick r:id="rId2"/>
              </a:rPr>
              <a:t>fightland.vice.com/blog/false-idols-martial-artists-and-samurai-iconography</a:t>
            </a:r>
            <a:endParaRPr lang="en-CA" sz="2800" dirty="0" smtClean="0">
              <a:latin typeface="Times New Roman" pitchFamily="18" charset="0"/>
              <a:cs typeface="Times New Roman" pitchFamily="18" charset="0"/>
            </a:endParaRPr>
          </a:p>
          <a:p>
            <a:endParaRPr lang="en-CA"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215</TotalTime>
  <Words>189</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Metro</vt:lpstr>
      <vt:lpstr>The Illustrious Samurai </vt:lpstr>
      <vt:lpstr>Table of Contents</vt:lpstr>
      <vt:lpstr>Intro – Speaker Ibrahim</vt:lpstr>
      <vt:lpstr>The Katana Blade – Speaker Adrian</vt:lpstr>
      <vt:lpstr>The Purpose (Expression of the Blade) – Speaker Mohamed</vt:lpstr>
      <vt:lpstr>Who’s Not Expressed – Speaker Ibrahim</vt:lpstr>
      <vt:lpstr>How The Katana Functions in Society  - Speaker Adrian</vt:lpstr>
      <vt:lpstr>The Meaning Conveyed – Speaker Mohamed</vt:lpstr>
      <vt:lpstr>References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Illustrious Samurai</dc:title>
  <dc:creator>user</dc:creator>
  <cp:lastModifiedBy>user</cp:lastModifiedBy>
  <cp:revision>24</cp:revision>
  <dcterms:created xsi:type="dcterms:W3CDTF">2015-02-26T23:30:32Z</dcterms:created>
  <dcterms:modified xsi:type="dcterms:W3CDTF">2015-02-27T03:05:53Z</dcterms:modified>
</cp:coreProperties>
</file>