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E08-9488-4C3D-8325-5103F11B8CA4}" type="datetimeFigureOut">
              <a:rPr lang="en-CA" smtClean="0"/>
              <a:t>11/12/2014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B96-2DAA-4217-8FA5-9E7AFB22637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E08-9488-4C3D-8325-5103F11B8CA4}" type="datetimeFigureOut">
              <a:rPr lang="en-CA" smtClean="0"/>
              <a:t>11/12/2014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B96-2DAA-4217-8FA5-9E7AFB2263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E08-9488-4C3D-8325-5103F11B8CA4}" type="datetimeFigureOut">
              <a:rPr lang="en-CA" smtClean="0"/>
              <a:t>11/12/2014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B96-2DAA-4217-8FA5-9E7AFB2263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E08-9488-4C3D-8325-5103F11B8CA4}" type="datetimeFigureOut">
              <a:rPr lang="en-CA" smtClean="0"/>
              <a:t>11/12/2014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B96-2DAA-4217-8FA5-9E7AFB2263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E08-9488-4C3D-8325-5103F11B8CA4}" type="datetimeFigureOut">
              <a:rPr lang="en-CA" smtClean="0"/>
              <a:t>11/12/2014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B96-2DAA-4217-8FA5-9E7AFB22637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E08-9488-4C3D-8325-5103F11B8CA4}" type="datetimeFigureOut">
              <a:rPr lang="en-CA" smtClean="0"/>
              <a:t>11/12/2014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B96-2DAA-4217-8FA5-9E7AFB2263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E08-9488-4C3D-8325-5103F11B8CA4}" type="datetimeFigureOut">
              <a:rPr lang="en-CA" smtClean="0"/>
              <a:t>11/12/2014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B96-2DAA-4217-8FA5-9E7AFB226375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E08-9488-4C3D-8325-5103F11B8CA4}" type="datetimeFigureOut">
              <a:rPr lang="en-CA" smtClean="0"/>
              <a:t>11/12/2014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B96-2DAA-4217-8FA5-9E7AFB2263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E08-9488-4C3D-8325-5103F11B8CA4}" type="datetimeFigureOut">
              <a:rPr lang="en-CA" smtClean="0"/>
              <a:t>11/12/2014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B96-2DAA-4217-8FA5-9E7AFB2263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E08-9488-4C3D-8325-5103F11B8CA4}" type="datetimeFigureOut">
              <a:rPr lang="en-CA" smtClean="0"/>
              <a:t>11/12/2014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B96-2DAA-4217-8FA5-9E7AFB226375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E08-9488-4C3D-8325-5103F11B8CA4}" type="datetimeFigureOut">
              <a:rPr lang="en-CA" smtClean="0"/>
              <a:t>11/12/2014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B96-2DAA-4217-8FA5-9E7AFB2263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F503E08-9488-4C3D-8325-5103F11B8CA4}" type="datetimeFigureOut">
              <a:rPr lang="en-CA" smtClean="0"/>
              <a:t>11/12/2014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11B2B96-2DAA-4217-8FA5-9E7AFB22637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157192"/>
            <a:ext cx="7772400" cy="1037977"/>
          </a:xfrm>
        </p:spPr>
        <p:txBody>
          <a:bodyPr/>
          <a:lstStyle/>
          <a:p>
            <a:r>
              <a:rPr lang="en-CA" sz="5400" b="1" dirty="0" smtClean="0"/>
              <a:t>CH. 6 – Economic Systems</a:t>
            </a:r>
            <a:endParaRPr lang="en-CA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91" y="476672"/>
            <a:ext cx="6878538" cy="45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What </a:t>
            </a:r>
            <a:r>
              <a:rPr lang="en-CA" dirty="0" smtClean="0"/>
              <a:t>do you know about economic systems?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2" y="2625878"/>
            <a:ext cx="2302669" cy="2302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5492" y="2546106"/>
            <a:ext cx="63367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THINK – PAIR – SHARE </a:t>
            </a:r>
          </a:p>
          <a:p>
            <a:endParaRPr lang="en-CA" sz="1000" dirty="0"/>
          </a:p>
          <a:p>
            <a:r>
              <a:rPr lang="en-CA" sz="2400" dirty="0" smtClean="0"/>
              <a:t>Grab a piece of paper and ask yourself: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What do I know about economic systems?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What examples can I think of?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r>
              <a:rPr lang="en-CA" sz="2400" dirty="0" smtClean="0"/>
              <a:t>Share your ideas with a friend</a:t>
            </a:r>
          </a:p>
        </p:txBody>
      </p:sp>
    </p:spTree>
    <p:extLst>
      <p:ext uri="{BB962C8B-B14F-4D97-AF65-F5344CB8AC3E}">
        <p14:creationId xmlns:p14="http://schemas.microsoft.com/office/powerpoint/2010/main" val="13632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124" y="631214"/>
            <a:ext cx="6781800" cy="58296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Examples of economic systems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1173" y="134250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1. Individuals own the goods and services they produce. The goal is to maximize consumption in order to maximize profits of the owners.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07862" y="364181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2. Production and distribution of goods and services are shared by a group of people. There is no individual ownership. The goal is to meet everyone’s consumption needs equally.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17340"/>
            <a:ext cx="1595565" cy="1088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19" y="2211260"/>
            <a:ext cx="1440160" cy="1430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35" y="2211260"/>
            <a:ext cx="1475910" cy="11807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84" y="4589685"/>
            <a:ext cx="1404504" cy="152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36432"/>
            <a:ext cx="1506116" cy="1512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2939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rgbClr val="FF0000"/>
                </a:solidFill>
                <a:latin typeface="Accord Heavy SF" panose="020BE200000000000000" pitchFamily="34" charset="0"/>
              </a:rPr>
              <a:t>STUDY</a:t>
            </a:r>
          </a:p>
          <a:p>
            <a:pPr algn="ctr"/>
            <a:r>
              <a:rPr lang="en-CA" sz="1600" b="1" dirty="0" smtClean="0">
                <a:solidFill>
                  <a:srgbClr val="FF0000"/>
                </a:solidFill>
                <a:latin typeface="Accord Heavy SF" panose="020BE200000000000000" pitchFamily="34" charset="0"/>
              </a:rPr>
              <a:t>THIS</a:t>
            </a:r>
            <a:endParaRPr lang="en-CA" sz="1600" b="1" dirty="0">
              <a:solidFill>
                <a:srgbClr val="FF0000"/>
              </a:solidFill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60484"/>
            <a:ext cx="6781800" cy="726976"/>
          </a:xfrm>
        </p:spPr>
        <p:txBody>
          <a:bodyPr>
            <a:normAutofit/>
          </a:bodyPr>
          <a:lstStyle/>
          <a:p>
            <a:r>
              <a:rPr lang="en-CA" sz="3600" dirty="0" smtClean="0"/>
              <a:t>An Economic System Is…</a:t>
            </a:r>
            <a:endParaRPr lang="en-C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8746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Economic System</a:t>
            </a:r>
            <a:r>
              <a:rPr lang="en-CA" dirty="0"/>
              <a:t>: Regulation of </a:t>
            </a:r>
            <a:r>
              <a:rPr lang="en-CA" dirty="0">
                <a:solidFill>
                  <a:srgbClr val="00B050"/>
                </a:solidFill>
              </a:rPr>
              <a:t>production</a:t>
            </a:r>
            <a:r>
              <a:rPr lang="en-CA" dirty="0"/>
              <a:t>, </a:t>
            </a:r>
            <a:r>
              <a:rPr lang="en-CA" dirty="0">
                <a:solidFill>
                  <a:srgbClr val="FF0000"/>
                </a:solidFill>
              </a:rPr>
              <a:t>distribution</a:t>
            </a:r>
            <a:r>
              <a:rPr lang="en-CA" dirty="0"/>
              <a:t>, and </a:t>
            </a:r>
            <a:r>
              <a:rPr lang="en-CA" dirty="0">
                <a:solidFill>
                  <a:srgbClr val="00B0F0"/>
                </a:solidFill>
              </a:rPr>
              <a:t>consumption</a:t>
            </a:r>
            <a:r>
              <a:rPr lang="en-CA" dirty="0"/>
              <a:t> of </a:t>
            </a:r>
            <a:r>
              <a:rPr lang="en-CA" dirty="0" smtClean="0"/>
              <a:t>goods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9168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There are three major types of economic systems: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98409" y="240313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	1. Consumption (i.e. Capitalism)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76325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	2. Redistribution (i.e. Socialism)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610" y="3110785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	3. Exchange (i.e. bartering, gift giving)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610" y="36450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Western views of economics </a:t>
            </a:r>
            <a:r>
              <a:rPr lang="en-CA" dirty="0" smtClean="0"/>
              <a:t>neglects systems of exchange, even though they exist.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45299" y="4033029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Unlike western societies, some groups are </a:t>
            </a:r>
            <a:r>
              <a:rPr lang="en-CA" u="sng" dirty="0"/>
              <a:t>present-oriented, survival-centered </a:t>
            </a:r>
            <a:r>
              <a:rPr lang="en-CA" dirty="0"/>
              <a:t>societies </a:t>
            </a:r>
            <a:r>
              <a:rPr lang="en-CA" dirty="0" smtClean="0"/>
              <a:t>(ex. hunting-and-gathering </a:t>
            </a:r>
            <a:r>
              <a:rPr lang="en-CA" dirty="0"/>
              <a:t>First Nations</a:t>
            </a:r>
            <a:r>
              <a:rPr lang="en-CA" dirty="0" smtClean="0"/>
              <a:t>), meaning that they only worry about the needs of today. When immediate needs are met, production and distribution stops.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298409" y="496530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 </a:t>
            </a:r>
            <a:r>
              <a:rPr lang="en-CA" dirty="0"/>
              <a:t>order to understand </a:t>
            </a:r>
            <a:r>
              <a:rPr lang="en-CA" dirty="0" smtClean="0"/>
              <a:t>the pattern of supply </a:t>
            </a:r>
            <a:r>
              <a:rPr lang="en-CA" dirty="0"/>
              <a:t>and demand, culture must be </a:t>
            </a:r>
            <a:r>
              <a:rPr lang="en-CA" dirty="0" smtClean="0"/>
              <a:t>considered.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41526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rgbClr val="FF0000"/>
                </a:solidFill>
                <a:latin typeface="Accord Heavy SF" panose="020BE200000000000000" pitchFamily="34" charset="0"/>
              </a:rPr>
              <a:t>STUDY</a:t>
            </a:r>
          </a:p>
          <a:p>
            <a:pPr algn="ctr"/>
            <a:r>
              <a:rPr lang="en-CA" sz="1600" b="1" dirty="0" smtClean="0">
                <a:solidFill>
                  <a:srgbClr val="FF0000"/>
                </a:solidFill>
                <a:latin typeface="Accord Heavy SF" panose="020BE200000000000000" pitchFamily="34" charset="0"/>
              </a:rPr>
              <a:t>THIS</a:t>
            </a:r>
            <a:endParaRPr lang="en-CA" sz="1600" b="1" dirty="0">
              <a:solidFill>
                <a:srgbClr val="FF0000"/>
              </a:solidFill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97768"/>
            <a:ext cx="6781800" cy="9430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What is Reciprocity?</a:t>
            </a:r>
            <a:endParaRPr lang="en-C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With a friend, write down everything you think reciprocity means 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83553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Western economics focuses mainly on virtual markets, and the exchange of money.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12356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But in fact, there are many cultures without money that still exchange goods and services.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92494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Reciprocity</a:t>
            </a:r>
            <a:r>
              <a:rPr lang="en-CA" dirty="0"/>
              <a:t>: </a:t>
            </a:r>
            <a:r>
              <a:rPr lang="en-CA" dirty="0" smtClean="0"/>
              <a:t>A </a:t>
            </a:r>
            <a:r>
              <a:rPr lang="en-CA" b="1" dirty="0" smtClean="0">
                <a:solidFill>
                  <a:srgbClr val="C00000"/>
                </a:solidFill>
              </a:rPr>
              <a:t>“physical” </a:t>
            </a:r>
            <a:r>
              <a:rPr lang="en-CA" b="1" dirty="0" smtClean="0">
                <a:solidFill>
                  <a:srgbClr val="7030A0"/>
                </a:solidFill>
              </a:rPr>
              <a:t>exchange </a:t>
            </a:r>
            <a:r>
              <a:rPr lang="en-CA" dirty="0"/>
              <a:t>of goods and services of approximately equal value between two </a:t>
            </a:r>
            <a:r>
              <a:rPr lang="en-CA" dirty="0" smtClean="0"/>
              <a:t>parties.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50274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	Ex</a:t>
            </a:r>
            <a:r>
              <a:rPr lang="en-CA" dirty="0"/>
              <a:t>. </a:t>
            </a:r>
            <a:r>
              <a:rPr lang="en-CA" dirty="0" smtClean="0"/>
              <a:t>Throwing a Party </a:t>
            </a:r>
            <a:r>
              <a:rPr lang="en-CA" dirty="0"/>
              <a:t>– you put one on with the expectation that you will be </a:t>
            </a:r>
            <a:r>
              <a:rPr lang="en-CA" dirty="0" smtClean="0"/>
              <a:t>	invited over sometime. </a:t>
            </a:r>
            <a:r>
              <a:rPr lang="en-CA" dirty="0"/>
              <a:t>R</a:t>
            </a:r>
            <a:r>
              <a:rPr lang="en-CA" dirty="0" smtClean="0"/>
              <a:t>einforces </a:t>
            </a:r>
            <a:r>
              <a:rPr lang="en-CA" dirty="0"/>
              <a:t>community bonds, kind of </a:t>
            </a:r>
            <a:r>
              <a:rPr lang="en-CA" dirty="0" smtClean="0"/>
              <a:t>I.O.U.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429309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 levelling mechanism (punishment, banishment, etc.) is used with reciprocity to promote egalitarian distribution of wealth over the long run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5740" y="47667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rgbClr val="FF0000"/>
                </a:solidFill>
                <a:latin typeface="Accord Heavy SF" panose="020BE200000000000000" pitchFamily="34" charset="0"/>
              </a:rPr>
              <a:t>STUDY</a:t>
            </a:r>
          </a:p>
          <a:p>
            <a:pPr algn="ctr"/>
            <a:r>
              <a:rPr lang="en-CA" sz="1600" b="1" dirty="0" smtClean="0">
                <a:solidFill>
                  <a:srgbClr val="FF0000"/>
                </a:solidFill>
                <a:latin typeface="Accord Heavy SF" panose="020BE200000000000000" pitchFamily="34" charset="0"/>
              </a:rPr>
              <a:t>THIS</a:t>
            </a:r>
            <a:endParaRPr lang="en-CA" sz="1600" b="1" dirty="0">
              <a:solidFill>
                <a:srgbClr val="FF0000"/>
              </a:solidFill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8072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Generalized reciprocity (Gift economy): </a:t>
            </a:r>
            <a:r>
              <a:rPr lang="en-CA" dirty="0"/>
              <a:t>a </a:t>
            </a:r>
            <a:r>
              <a:rPr lang="en-CA" dirty="0" smtClean="0"/>
              <a:t>form </a:t>
            </a:r>
            <a:r>
              <a:rPr lang="en-CA" dirty="0"/>
              <a:t>of exchange in which the </a:t>
            </a:r>
            <a:r>
              <a:rPr lang="en-CA" b="1" dirty="0">
                <a:solidFill>
                  <a:srgbClr val="FF0000"/>
                </a:solidFill>
              </a:rPr>
              <a:t>value</a:t>
            </a:r>
            <a:r>
              <a:rPr lang="en-CA" dirty="0"/>
              <a:t> of the gift is </a:t>
            </a:r>
            <a:r>
              <a:rPr lang="en-CA" b="1" dirty="0">
                <a:solidFill>
                  <a:srgbClr val="FF0000"/>
                </a:solidFill>
              </a:rPr>
              <a:t>not calculated</a:t>
            </a:r>
            <a:r>
              <a:rPr lang="en-CA" dirty="0"/>
              <a:t>, nor is the time or repayment </a:t>
            </a:r>
            <a:r>
              <a:rPr lang="en-CA" dirty="0" smtClean="0"/>
              <a:t>specified. </a:t>
            </a:r>
          </a:p>
          <a:p>
            <a:r>
              <a:rPr lang="en-CA" dirty="0"/>
              <a:t>	</a:t>
            </a:r>
            <a:r>
              <a:rPr lang="en-CA" dirty="0" smtClean="0"/>
              <a:t>“IT’S ON ME! MY TREAT! I GOT YOU!”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8355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	Ex</a:t>
            </a:r>
            <a:r>
              <a:rPr lang="en-CA" dirty="0"/>
              <a:t>. Gifts, Good Samaritan, Pay it Forward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278092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Balanced </a:t>
            </a:r>
            <a:r>
              <a:rPr lang="en-CA" b="1" dirty="0" smtClean="0"/>
              <a:t>reciprocity (Barter economy)</a:t>
            </a:r>
            <a:r>
              <a:rPr lang="en-CA" dirty="0" smtClean="0"/>
              <a:t>:</a:t>
            </a:r>
            <a:r>
              <a:rPr lang="en-CA" b="1" dirty="0" smtClean="0"/>
              <a:t> </a:t>
            </a:r>
            <a:r>
              <a:rPr lang="en-CA" dirty="0" smtClean="0"/>
              <a:t>a form </a:t>
            </a:r>
            <a:r>
              <a:rPr lang="en-CA" dirty="0"/>
              <a:t>of exchange whereby the giving and the receiving are </a:t>
            </a:r>
            <a:r>
              <a:rPr lang="en-CA" b="1" dirty="0">
                <a:solidFill>
                  <a:srgbClr val="FF0000"/>
                </a:solidFill>
              </a:rPr>
              <a:t>specific</a:t>
            </a:r>
            <a:r>
              <a:rPr lang="en-CA" dirty="0"/>
              <a:t> in terms of the </a:t>
            </a:r>
            <a:r>
              <a:rPr lang="en-CA" b="1" dirty="0">
                <a:solidFill>
                  <a:srgbClr val="FF0000"/>
                </a:solidFill>
              </a:rPr>
              <a:t>value</a:t>
            </a:r>
            <a:r>
              <a:rPr lang="en-CA" dirty="0"/>
              <a:t> of the goods and the time of their </a:t>
            </a:r>
            <a:r>
              <a:rPr lang="en-CA" dirty="0" smtClean="0"/>
              <a:t>delivery (not long term)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62179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	Ex</a:t>
            </a:r>
            <a:r>
              <a:rPr lang="en-CA" dirty="0"/>
              <a:t>. Trading cards, taking turns buying drinks</a:t>
            </a:r>
          </a:p>
          <a:p>
            <a:r>
              <a:rPr lang="en-CA" dirty="0"/>
              <a:t>	E</a:t>
            </a:r>
            <a:r>
              <a:rPr lang="en-CA" dirty="0" smtClean="0"/>
              <a:t>x. </a:t>
            </a:r>
            <a:r>
              <a:rPr lang="en-CA" dirty="0"/>
              <a:t>A</a:t>
            </a:r>
            <a:r>
              <a:rPr lang="en-CA" dirty="0" smtClean="0"/>
              <a:t> </a:t>
            </a:r>
            <a:r>
              <a:rPr lang="en-CA" dirty="0"/>
              <a:t>women talented in tanning buffalo hides, her and her helpers are fed, </a:t>
            </a:r>
            <a:r>
              <a:rPr lang="en-CA" dirty="0" smtClean="0"/>
              <a:t>	she </a:t>
            </a:r>
            <a:r>
              <a:rPr lang="en-CA" dirty="0"/>
              <a:t>receives land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990" y="204092"/>
            <a:ext cx="8229600" cy="850613"/>
          </a:xfrm>
        </p:spPr>
        <p:txBody>
          <a:bodyPr>
            <a:normAutofit/>
          </a:bodyPr>
          <a:lstStyle/>
          <a:p>
            <a:r>
              <a:rPr lang="en-CA" sz="3600" dirty="0" smtClean="0"/>
              <a:t>What is Reciprocity?</a:t>
            </a:r>
            <a:endParaRPr lang="en-CA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1096052" cy="10153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501491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Negative reciprocity (Bargain/Haggle economy) </a:t>
            </a:r>
            <a:r>
              <a:rPr lang="en-CA" dirty="0" smtClean="0"/>
              <a:t>:</a:t>
            </a:r>
            <a:r>
              <a:rPr lang="en-CA" b="1" dirty="0" smtClean="0"/>
              <a:t> </a:t>
            </a:r>
            <a:r>
              <a:rPr lang="en-CA" dirty="0" smtClean="0"/>
              <a:t>a form of exchange whereby the </a:t>
            </a:r>
            <a:r>
              <a:rPr lang="en-CA" b="1" dirty="0" smtClean="0">
                <a:solidFill>
                  <a:srgbClr val="FF0000"/>
                </a:solidFill>
              </a:rPr>
              <a:t>giver tries to get the better</a:t>
            </a:r>
            <a:r>
              <a:rPr lang="en-CA" b="1" dirty="0" smtClean="0"/>
              <a:t> </a:t>
            </a:r>
            <a:r>
              <a:rPr lang="en-CA" dirty="0" smtClean="0"/>
              <a:t>of the exchange (usually during trade with outsiders)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55799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	</a:t>
            </a:r>
            <a:r>
              <a:rPr lang="en-CA" dirty="0" smtClean="0"/>
              <a:t>Ex. Dishonest car salesman, the Mob in the movies </a:t>
            </a:r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864096" cy="11881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196" y="5661248"/>
            <a:ext cx="1965531" cy="11400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96" y="47667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rgbClr val="FF0000"/>
                </a:solidFill>
                <a:latin typeface="Accord Heavy SF" panose="020BE200000000000000" pitchFamily="34" charset="0"/>
              </a:rPr>
              <a:t>STUDY</a:t>
            </a:r>
          </a:p>
          <a:p>
            <a:pPr algn="ctr"/>
            <a:r>
              <a:rPr lang="en-CA" sz="1600" b="1" dirty="0" smtClean="0">
                <a:solidFill>
                  <a:srgbClr val="FF0000"/>
                </a:solidFill>
                <a:latin typeface="Accord Heavy SF" panose="020BE200000000000000" pitchFamily="34" charset="0"/>
              </a:rPr>
              <a:t>THIS</a:t>
            </a:r>
            <a:endParaRPr lang="en-CA" sz="1600" b="1" dirty="0">
              <a:solidFill>
                <a:srgbClr val="FF0000"/>
              </a:solidFill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568" y="247240"/>
            <a:ext cx="6781800" cy="1096144"/>
          </a:xfrm>
        </p:spPr>
        <p:txBody>
          <a:bodyPr>
            <a:normAutofit/>
          </a:bodyPr>
          <a:lstStyle/>
          <a:p>
            <a:r>
              <a:rPr lang="en-CA" sz="3600" dirty="0" smtClean="0"/>
              <a:t>TABLE MAT ACTIVITY</a:t>
            </a:r>
            <a:endParaRPr lang="en-C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314634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dirty="0" smtClean="0"/>
              <a:t>Divide into groups of 4</a:t>
            </a:r>
          </a:p>
          <a:p>
            <a:pPr marL="342900" indent="-342900">
              <a:buAutoNum type="arabicPeriod"/>
            </a:pPr>
            <a:r>
              <a:rPr lang="en-CA" dirty="0" smtClean="0"/>
              <a:t>Each member of the group will think of an example of reciprocity in their own life (feel free to help each other)</a:t>
            </a:r>
          </a:p>
          <a:p>
            <a:pPr marL="342900" indent="-342900">
              <a:buAutoNum type="arabicPeriod"/>
            </a:pPr>
            <a:r>
              <a:rPr lang="en-CA" dirty="0" smtClean="0"/>
              <a:t>With different colours, write or draw your examples onto graph paper as shown below</a:t>
            </a:r>
          </a:p>
          <a:p>
            <a:pPr marL="342900" indent="-342900">
              <a:buAutoNum type="arabicPeriod"/>
            </a:pPr>
            <a:r>
              <a:rPr lang="en-CA" dirty="0" smtClean="0"/>
              <a:t>Briefly present to the class</a:t>
            </a:r>
            <a:endParaRPr lang="en-CA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71700" y="3284984"/>
            <a:ext cx="5400600" cy="3384376"/>
            <a:chOff x="1871700" y="2996952"/>
            <a:chExt cx="5400600" cy="3384376"/>
          </a:xfrm>
        </p:grpSpPr>
        <p:sp>
          <p:nvSpPr>
            <p:cNvPr id="5" name="Rectangle 4"/>
            <p:cNvSpPr/>
            <p:nvPr/>
          </p:nvSpPr>
          <p:spPr>
            <a:xfrm>
              <a:off x="1871700" y="2996952"/>
              <a:ext cx="5400600" cy="3384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572000" y="2996952"/>
              <a:ext cx="0" cy="33843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1"/>
              <a:endCxn id="5" idx="3"/>
            </p:cNvCxnSpPr>
            <p:nvPr/>
          </p:nvCxnSpPr>
          <p:spPr>
            <a:xfrm>
              <a:off x="1871700" y="4689140"/>
              <a:ext cx="540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707904" y="4077072"/>
              <a:ext cx="1728192" cy="12241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23928" y="4365104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Reciprocity</a:t>
              </a:r>
            </a:p>
            <a:p>
              <a:pPr algn="ctr"/>
              <a:r>
                <a:rPr lang="en-CA" dirty="0" smtClean="0"/>
                <a:t>In My Life</a:t>
              </a:r>
              <a:endParaRPr lang="en-CA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1720" y="357301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rgbClr val="FF0000"/>
                  </a:solidFill>
                </a:rPr>
                <a:t>Example 1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64088" y="357301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rgbClr val="00B050"/>
                  </a:solidFill>
                </a:rPr>
                <a:t>Example 2</a:t>
              </a:r>
              <a:endParaRPr lang="en-CA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1720" y="544522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rgbClr val="0070C0"/>
                  </a:solidFill>
                </a:rPr>
                <a:t>Example 3</a:t>
              </a:r>
              <a:endParaRPr lang="en-CA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64088" y="544522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accent6"/>
                  </a:solidFill>
                </a:rPr>
                <a:t>Example 4</a:t>
              </a:r>
              <a:endParaRPr lang="en-CA" b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4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Original Study: Reciprocity on Skid Row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081767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dirty="0" smtClean="0"/>
              <a:t>As a class, read “Reciprocity on Skid Row” p.166 of </a:t>
            </a:r>
            <a:r>
              <a:rPr lang="en-CA" i="1" dirty="0" smtClean="0"/>
              <a:t>Cultural Anthropology</a:t>
            </a:r>
          </a:p>
          <a:p>
            <a:pPr marL="342900" indent="-342900">
              <a:buAutoNum type="arabicPeriod"/>
            </a:pPr>
            <a:r>
              <a:rPr lang="en-CA" dirty="0" smtClean="0"/>
              <a:t>After the reading, write a reflection paragraph, answering the following questions:</a:t>
            </a:r>
          </a:p>
          <a:p>
            <a:pPr marL="1257300" lvl="2" indent="-342900">
              <a:buAutoNum type="alphaLcPeriod"/>
            </a:pPr>
            <a:r>
              <a:rPr lang="en-CA" dirty="0" smtClean="0"/>
              <a:t>What examples of reciprocity are seen on Skid Row?</a:t>
            </a:r>
          </a:p>
          <a:p>
            <a:pPr marL="1257300" lvl="2" indent="-342900">
              <a:buAutoNum type="alphaLcPeriod"/>
            </a:pPr>
            <a:r>
              <a:rPr lang="en-CA" dirty="0" smtClean="0"/>
              <a:t>How are the economic systems of Skid Row different those used by most other Canadians? </a:t>
            </a:r>
          </a:p>
          <a:p>
            <a:pPr lvl="2"/>
            <a:r>
              <a:rPr lang="en-CA" dirty="0"/>
              <a:t>c</a:t>
            </a:r>
            <a:r>
              <a:rPr lang="en-CA" dirty="0" smtClean="0"/>
              <a:t>.    How has my perception of the homeless changed?</a:t>
            </a:r>
          </a:p>
          <a:p>
            <a:pPr lvl="2"/>
            <a:r>
              <a:rPr lang="en-CA" dirty="0"/>
              <a:t>d</a:t>
            </a:r>
            <a:r>
              <a:rPr lang="en-CA" dirty="0" smtClean="0"/>
              <a:t>.    What would an effective social program targeting the homeless look   like? (Be specific)</a:t>
            </a:r>
          </a:p>
          <a:p>
            <a:pPr marL="342900" indent="-342900">
              <a:buAutoNum type="arabicPeriod"/>
            </a:pPr>
            <a:r>
              <a:rPr lang="en-CA" dirty="0" smtClean="0"/>
              <a:t>Hand in your reflection paragraph and have a great weekend!!</a:t>
            </a:r>
          </a:p>
          <a:p>
            <a:pPr lvl="1"/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6" y="4022824"/>
            <a:ext cx="2664296" cy="266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83" y="3933056"/>
            <a:ext cx="2272952" cy="2843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06" y="4164347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1966</TotalTime>
  <Words>563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NewsPrint</vt:lpstr>
      <vt:lpstr>CH. 6 – Economic Systems</vt:lpstr>
      <vt:lpstr>     What do you know about economic systems?</vt:lpstr>
      <vt:lpstr>Examples of economic systems</vt:lpstr>
      <vt:lpstr>An Economic System Is…</vt:lpstr>
      <vt:lpstr>What is Reciprocity?</vt:lpstr>
      <vt:lpstr>What is Reciprocity?</vt:lpstr>
      <vt:lpstr>TABLE MAT ACTIVITY</vt:lpstr>
      <vt:lpstr>Original Study: Reciprocity on Skid Row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6 – Economic Systems</dc:title>
  <dc:creator>Toronto Office</dc:creator>
  <cp:lastModifiedBy>Ko, Paul</cp:lastModifiedBy>
  <cp:revision>22</cp:revision>
  <dcterms:created xsi:type="dcterms:W3CDTF">2013-11-22T02:56:42Z</dcterms:created>
  <dcterms:modified xsi:type="dcterms:W3CDTF">2014-12-11T18:30:55Z</dcterms:modified>
</cp:coreProperties>
</file>