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3" r:id="rId2"/>
    <p:sldId id="266" r:id="rId3"/>
    <p:sldId id="257" r:id="rId4"/>
    <p:sldId id="258" r:id="rId5"/>
    <p:sldId id="256" r:id="rId6"/>
    <p:sldId id="268" r:id="rId7"/>
    <p:sldId id="259" r:id="rId8"/>
    <p:sldId id="261" r:id="rId9"/>
    <p:sldId id="262" r:id="rId10"/>
    <p:sldId id="264" r:id="rId11"/>
    <p:sldId id="265" r:id="rId12"/>
    <p:sldId id="260"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4660"/>
  </p:normalViewPr>
  <p:slideViewPr>
    <p:cSldViewPr>
      <p:cViewPr>
        <p:scale>
          <a:sx n="75" d="100"/>
          <a:sy n="75" d="100"/>
        </p:scale>
        <p:origin x="-1014" y="-83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72E7E-AB19-440A-9653-5199E658B74D}"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B5023-C931-4042-8E99-78790DBC38E2}" type="slidenum">
              <a:rPr lang="en-US" smtClean="0"/>
              <a:pPr/>
              <a:t>‹#›</a:t>
            </a:fld>
            <a:endParaRPr lang="en-US"/>
          </a:p>
        </p:txBody>
      </p:sp>
    </p:spTree>
    <p:extLst>
      <p:ext uri="{BB962C8B-B14F-4D97-AF65-F5344CB8AC3E}">
        <p14:creationId xmlns:p14="http://schemas.microsoft.com/office/powerpoint/2010/main" val="348256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9B5023-C931-4042-8E99-78790DBC38E2}"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16" name="Slide Number Placeholder 15"/>
          <p:cNvSpPr>
            <a:spLocks noGrp="1"/>
          </p:cNvSpPr>
          <p:nvPr>
            <p:ph type="sldNum" sz="quarter" idx="11"/>
          </p:nvPr>
        </p:nvSpPr>
        <p:spPr/>
        <p:txBody>
          <a:bodyPr/>
          <a:lstStyle/>
          <a:p>
            <a:fld id="{2C5343A8-5574-4C31-B68F-922B65220D41}" type="slidenum">
              <a:rPr lang="en-CA" smtClean="0"/>
              <a:pPr/>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5343A8-5574-4C31-B68F-922B65220D4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5343A8-5574-4C31-B68F-922B65220D4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B100B04-E1C5-4FFC-8042-989A760E76D7}" type="datetimeFigureOut">
              <a:rPr lang="en-CA" smtClean="0"/>
              <a:pPr/>
              <a:t>25/09/2014</a:t>
            </a:fld>
            <a:endParaRPr lang="en-CA"/>
          </a:p>
        </p:txBody>
      </p:sp>
      <p:sp>
        <p:nvSpPr>
          <p:cNvPr id="15" name="Slide Number Placeholder 14"/>
          <p:cNvSpPr>
            <a:spLocks noGrp="1"/>
          </p:cNvSpPr>
          <p:nvPr>
            <p:ph type="sldNum" sz="quarter" idx="15"/>
          </p:nvPr>
        </p:nvSpPr>
        <p:spPr/>
        <p:txBody>
          <a:bodyPr/>
          <a:lstStyle>
            <a:lvl1pPr algn="ctr">
              <a:defRPr/>
            </a:lvl1pPr>
          </a:lstStyle>
          <a:p>
            <a:fld id="{2C5343A8-5574-4C31-B68F-922B65220D41}" type="slidenum">
              <a:rPr lang="en-CA" smtClean="0"/>
              <a:pPr/>
              <a:t>‹#›</a:t>
            </a:fld>
            <a:endParaRPr lang="en-CA"/>
          </a:p>
        </p:txBody>
      </p:sp>
      <p:sp>
        <p:nvSpPr>
          <p:cNvPr id="16" name="Footer Placeholder 15"/>
          <p:cNvSpPr>
            <a:spLocks noGrp="1"/>
          </p:cNvSpPr>
          <p:nvPr>
            <p:ph type="ftr" sz="quarter" idx="16"/>
          </p:nvPr>
        </p:nvSpPr>
        <p:spPr/>
        <p:txBody>
          <a:bodyPr/>
          <a:lstStyle/>
          <a:p>
            <a:endParaRPr lang="en-CA"/>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5343A8-5574-4C31-B68F-922B65220D41}" type="slidenum">
              <a:rPr lang="en-CA" smtClean="0"/>
              <a:pPr/>
              <a:t>‹#›</a:t>
            </a:fld>
            <a:endParaRPr lang="en-CA"/>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5343A8-5574-4C31-B68F-922B65220D41}"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C5343A8-5574-4C31-B68F-922B65220D41}" type="slidenum">
              <a:rPr lang="en-CA" smtClean="0"/>
              <a:pPr/>
              <a:t>‹#›</a:t>
            </a:fld>
            <a:endParaRPr lang="en-CA"/>
          </a:p>
        </p:txBody>
      </p:sp>
      <p:sp>
        <p:nvSpPr>
          <p:cNvPr id="8" name="Footer Placeholder 7"/>
          <p:cNvSpPr>
            <a:spLocks noGrp="1"/>
          </p:cNvSpPr>
          <p:nvPr>
            <p:ph type="ftr" sz="quarter" idx="11"/>
          </p:nvPr>
        </p:nvSpPr>
        <p:spPr/>
        <p:txBody>
          <a:bodyPr/>
          <a:lstStyle/>
          <a:p>
            <a:endParaRPr lang="en-CA"/>
          </a:p>
        </p:txBody>
      </p:sp>
      <p:sp>
        <p:nvSpPr>
          <p:cNvPr id="7" name="Date Placeholder 6"/>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5343A8-5574-4C31-B68F-922B65220D41}"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5343A8-5574-4C31-B68F-922B65220D4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B100B04-E1C5-4FFC-8042-989A760E76D7}" type="datetimeFigureOut">
              <a:rPr lang="en-CA" smtClean="0"/>
              <a:pPr/>
              <a:t>25/09/2014</a:t>
            </a:fld>
            <a:endParaRPr lang="en-CA"/>
          </a:p>
        </p:txBody>
      </p:sp>
      <p:sp>
        <p:nvSpPr>
          <p:cNvPr id="9" name="Slide Number Placeholder 8"/>
          <p:cNvSpPr>
            <a:spLocks noGrp="1"/>
          </p:cNvSpPr>
          <p:nvPr>
            <p:ph type="sldNum" sz="quarter" idx="15"/>
          </p:nvPr>
        </p:nvSpPr>
        <p:spPr/>
        <p:txBody>
          <a:bodyPr/>
          <a:lstStyle/>
          <a:p>
            <a:fld id="{2C5343A8-5574-4C31-B68F-922B65220D41}" type="slidenum">
              <a:rPr lang="en-CA" smtClean="0"/>
              <a:pPr/>
              <a:t>‹#›</a:t>
            </a:fld>
            <a:endParaRPr lang="en-CA"/>
          </a:p>
        </p:txBody>
      </p:sp>
      <p:sp>
        <p:nvSpPr>
          <p:cNvPr id="10" name="Footer Placeholder 9"/>
          <p:cNvSpPr>
            <a:spLocks noGrp="1"/>
          </p:cNvSpPr>
          <p:nvPr>
            <p:ph type="ftr" sz="quarter" idx="16"/>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B100B04-E1C5-4FFC-8042-989A760E76D7}" type="datetimeFigureOut">
              <a:rPr lang="en-CA" smtClean="0"/>
              <a:pPr/>
              <a:t>25/09/2014</a:t>
            </a:fld>
            <a:endParaRPr lang="en-CA"/>
          </a:p>
        </p:txBody>
      </p:sp>
      <p:sp>
        <p:nvSpPr>
          <p:cNvPr id="9" name="Slide Number Placeholder 8"/>
          <p:cNvSpPr>
            <a:spLocks noGrp="1"/>
          </p:cNvSpPr>
          <p:nvPr>
            <p:ph type="sldNum" sz="quarter" idx="11"/>
          </p:nvPr>
        </p:nvSpPr>
        <p:spPr/>
        <p:txBody>
          <a:bodyPr/>
          <a:lstStyle/>
          <a:p>
            <a:fld id="{2C5343A8-5574-4C31-B68F-922B65220D41}" type="slidenum">
              <a:rPr lang="en-CA" smtClean="0"/>
              <a:pPr/>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B100B04-E1C5-4FFC-8042-989A760E76D7}" type="datetimeFigureOut">
              <a:rPr lang="en-CA" smtClean="0"/>
              <a:pPr/>
              <a:t>25/09/2014</a:t>
            </a:fld>
            <a:endParaRPr lang="en-CA"/>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C5343A8-5574-4C31-B68F-922B65220D41}" type="slidenum">
              <a:rPr lang="en-CA" smtClean="0"/>
              <a:pPr/>
              <a:t>‹#›</a:t>
            </a:fld>
            <a:endParaRPr lang="en-CA"/>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30-days.net/muslims/muslims-in/mid-near-east/iran-bakhtiari-people/" TargetMode="External"/><Relationship Id="rId2" Type="http://schemas.openxmlformats.org/officeDocument/2006/relationships/hyperlink" Target="http://www.academia.edu/1624978/Lions_Representation_in_Bakhtiari_Oral_Tradition_and_Funerary_Material_Culture" TargetMode="External"/><Relationship Id="rId1" Type="http://schemas.openxmlformats.org/officeDocument/2006/relationships/slideLayout" Target="../slideLayouts/slideLayout2.xml"/><Relationship Id="rId4" Type="http://schemas.openxmlformats.org/officeDocument/2006/relationships/hyperlink" Target="http://www.soas.ac.uk/gallery/bakhtiari-kuch/tribal-life/migration/wome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farhangsara.com/bakhtiari_music.htm" TargetMode="External"/><Relationship Id="rId3" Type="http://schemas.openxmlformats.org/officeDocument/2006/relationships/hyperlink" Target="http://www.ancientworlds.net/aw/Places/District/813573" TargetMode="External"/><Relationship Id="rId7" Type="http://schemas.openxmlformats.org/officeDocument/2006/relationships/hyperlink" Target="http://www.iranicaonline.org/articles/clothing-xxv" TargetMode="External"/><Relationship Id="rId2" Type="http://schemas.openxmlformats.org/officeDocument/2006/relationships/hyperlink" Target="http://www.voiceofchristmedia.org/38-impact-news/102-the-bakhtiari-nomads" TargetMode="External"/><Relationship Id="rId1" Type="http://schemas.openxmlformats.org/officeDocument/2006/relationships/slideLayout" Target="../slideLayouts/slideLayout2.xml"/><Relationship Id="rId6" Type="http://schemas.openxmlformats.org/officeDocument/2006/relationships/hyperlink" Target="http://www.irandokht.com/editorial/print.php?area=per" TargetMode="External"/><Relationship Id="rId5" Type="http://schemas.openxmlformats.org/officeDocument/2006/relationships/hyperlink" Target="http://books.google.ca/books?id=lazWAQAAQBAJ&amp;pg=PA346&amp;lpg=PA346&amp;dq=bakhtiari+clothes&amp;source=bl&amp;ots=rHqNvD06SC&amp;sig=hv7K_X7fjnEWdQd5aW6Dvr0coh4&amp;hl=en&amp;sa=X&amp;ei=Gn8gVJObJsyeyATMtoDQBA&amp;ved=0CGQQ6AEwDg" TargetMode="External"/><Relationship Id="rId4" Type="http://schemas.openxmlformats.org/officeDocument/2006/relationships/hyperlink" Target="http://www.dry-net.org/index.php?page=3&amp;successstoryId=6" TargetMode="External"/><Relationship Id="rId9" Type="http://schemas.openxmlformats.org/officeDocument/2006/relationships/hyperlink" Target="http://www.monodies.com/bakhtiar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stretch>
            <a:fillRect/>
          </a:stretch>
        </p:blipFill>
        <p:spPr>
          <a:xfrm>
            <a:off x="-152400" y="-105325"/>
            <a:ext cx="9296400" cy="6963325"/>
          </a:xfrm>
          <a:prstGeom prst="rect">
            <a:avLst/>
          </a:prstGeom>
        </p:spPr>
      </p:pic>
      <p:sp>
        <p:nvSpPr>
          <p:cNvPr id="2" name="Subtitle 1"/>
          <p:cNvSpPr>
            <a:spLocks noGrp="1"/>
          </p:cNvSpPr>
          <p:nvPr>
            <p:ph type="subTitle" idx="1"/>
          </p:nvPr>
        </p:nvSpPr>
        <p:spPr/>
        <p:txBody>
          <a:bodyPr/>
          <a:lstStyle/>
          <a:p>
            <a:r>
              <a:rPr lang="en-CA" sz="4000" dirty="0" err="1" smtClean="0">
                <a:solidFill>
                  <a:schemeClr val="tx1"/>
                </a:solidFill>
              </a:rPr>
              <a:t>By:Weris</a:t>
            </a:r>
            <a:r>
              <a:rPr lang="en-CA" sz="4000" dirty="0" smtClean="0">
                <a:solidFill>
                  <a:schemeClr val="tx1"/>
                </a:solidFill>
              </a:rPr>
              <a:t>, Crystal, Brittany &amp; </a:t>
            </a:r>
            <a:r>
              <a:rPr lang="en-CA" sz="4000" dirty="0" err="1" smtClean="0">
                <a:solidFill>
                  <a:schemeClr val="tx1"/>
                </a:solidFill>
              </a:rPr>
              <a:t>Sahur</a:t>
            </a:r>
            <a:endParaRPr lang="en-CA" sz="4000" dirty="0">
              <a:solidFill>
                <a:schemeClr val="tx1"/>
              </a:solidFill>
            </a:endParaRPr>
          </a:p>
        </p:txBody>
      </p:sp>
      <p:sp>
        <p:nvSpPr>
          <p:cNvPr id="3" name="Title 2"/>
          <p:cNvSpPr>
            <a:spLocks noGrp="1"/>
          </p:cNvSpPr>
          <p:nvPr>
            <p:ph type="ctrTitle"/>
          </p:nvPr>
        </p:nvSpPr>
        <p:spPr>
          <a:xfrm>
            <a:off x="0" y="304800"/>
            <a:ext cx="8839200" cy="2652932"/>
          </a:xfrm>
        </p:spPr>
        <p:txBody>
          <a:bodyPr/>
          <a:lstStyle/>
          <a:p>
            <a:r>
              <a:rPr lang="en-CA" sz="8800" dirty="0" smtClean="0">
                <a:solidFill>
                  <a:schemeClr val="tx1"/>
                </a:solidFill>
              </a:rPr>
              <a:t>BAKHTIARI</a:t>
            </a:r>
            <a:endParaRPr lang="en-CA" sz="8800" dirty="0">
              <a:solidFill>
                <a:schemeClr val="tx1"/>
              </a:solidFill>
            </a:endParaRPr>
          </a:p>
        </p:txBody>
      </p:sp>
      <p:sp>
        <p:nvSpPr>
          <p:cNvPr id="11268" name="AutoShape 4" descr="data:image/jpeg;base64,/9j/4AAQSkZJRgABAQAAAQABAAD/2wCEAAkGBxQTEhQUExQWFhUXGR8bGRgYGR4eGhwfGhsfHR8eIR4iHighHR4lGx8fITEhJSkrLy4uICAzODMsNygtLisBCgoKDg0OGxAQGzIlICQsNC8sNzQyLDQwNDAvLyw0LCwsNCwwLCwvLC0sLyw0Ly8sLyw0LCwvLCwsMDQsLywsLP/AABEIARcAtQMBIgACEQEDEQH/xAAbAAACAwEBAQAAAAAAAAAAAAAEBQIDBgABB//EAEgQAAIBAgQDBQQIAwUHAwUBAAECEQMhAAQSMSJBUQUTYXGBBjKRoQcjQlKxwdHwFOHxFSQzYrI0Q1Nyc5LCNXSCVIOis8Ml/8QAGQEAAgMBAAAAAAAAAAAAAAAAAgMBBAUA/8QAMhEAAQMCAwUHBAIDAQAAAAAAAQACEQMhEjHwIkFRYXEEEzKBobHBkdHh8RQzI0JSwv/aAAwDAQACEQMRAD8A1/antRWStmRrVUpOVuoMAKDO19+o54DofSNYXpMZjZh+cCfPCD2naa3aYAJ0sTI8UIPhy/HGKo06ZouSW7wERcxFjfl1xnl7sRuc1s0Oyse2Ty3cvK3FfXB9Ikxw0zIn7Vuu9oF5Phjx/pLSBHdGeQckyT5fnj5f2fSbXSMuIpkMU96NbqNmUxLDn0wR2BQqUKy1DQZwuoFQRfUpW9/Ha+J7x3/XsgPZmAkRl919KX2+dwO7pqxi4hiR88QX2+czApkruoV5AHM3gCL3x879mMm1OsA801G9iwbhKgNFhEzfnhl2fQYVG1VqhBFywch+AiSDMFT157HEGo7/AKXGgwTZbIfSSoElaJ8qsee45eeLD9I6baafn3si/wD8Zx8izHYtRizS1QT78GTNyb31EXve+IJ2U4MqGI/zATE2noYweMx4138eliiLddfr6L6wfpHubUwvWHPIfrtiin9IrsSB3cCdqTsfCwbYjGETs+p3QWG1TqAJYDTB4b8IvxSJH4Y8yHZ5GuQOPhgsCZMzFiZtvH44DG7/AKTD2ajePhbcfSDWdSytTVRuwSw8CWO+1sA0fbLM1VqEVKjaRJCaRpEm50ja3PGbytanSRibgka+BTuDbikEfz2xPs/P0izU6KNTDaplQSQFMwS2oQLQCLdcdLiN6EsogkDPd+bT0TWh7aVxctVKrYjvjqk/aiJj15YKo+3Ne7CpU0Lv/hty5kknfw/OM9T7NGk6WEBveOoQYPhAOkH0nFp7PA1AtSDG3vCdwfdInpccumBxcymmlSWhp/SjU6pNxxIY2t7vjhrk/pKLELpp1GPJNaneNjM4+bZ32eYxDTedxtM9fH93wRlOx3p1AS0KN9iDfY/eUxeQevTB95As5KdRokmBbdqPlfTaf0igm9JIvfvxy/8Ajgl/bu8LRnkSaltp+7j5fUy1UVfefUSBrIJgEaRwj3rAjxjYbCWdSp3mqWYARp0e7sdJ5bk7dYxIqu4of4rCQAF9Moe3070k3i1YT+G3ri9PbkEWoOT/AMw5GLGIPxx8tzdQmO7plLKJ089IBnqJv+WA3Rlasfq+EGJUEXMAjhg8x4nrju8fxXHsrN4hfXant2q70iDOxqKMQoe3PeToohjawqEkajAmEtfHyCnTBou7M2uVCSTaSC3P7s4cew7tqfVedC34t38efTx+fGq6M1J7GwNLoy/H3X1/2S7ZfMrWNRQhp1SkCeQG87mcdhT9F5mjmWmS2ZefguOxaYSWiVm1QA8gL5721WHe9onT/vKlz/y1VN/MzbCGvlqISmympBUM0qCQJNzBHTy8eWHHaABqZ9p/31aLA76wNx/mnxwtzNfMVqrd2qEUnKDhUzxGJkG3gIHhc4zS7bd1WzRcWgAWsPZH9mtSpVmRHJ00xJ0n/iq0WjUCpjl0x6HpqKgsGeu1nUMTeOEaQQC3K588LslnHq5iprCoRTZSV3lSvvGZMabXsLDFdfIA5uoKlQqGZ2UrBIIcm45bfzwVMSSCd0pHaCaRBAkn5RaLVc1CCaY0AIoOkFgFB4ZsDM9T43wSmY0gM+6aNUsdLEAE3mDqIPxm9xiVN1poqd5ri8wQ0D3fdO0bXvbrOK8/kxVlu+kQSiosCy2H7vHTBB4cYIgec2SQajNoX9kRmc8kVQFCyV0sWtsF4YjfTqtzOF9ZGOmWqKiswbSWJIZBotNxvExE2GFNHJ1CaetWCmRIEHc7wJ+ODkyxpjhfXAnpcSed7LGGljKe+Sm0nvr2jC37AZ8iicpqRagrCSGVps8KwjZiG3YfPB2T7WprpMe6DewMjUBCxFwfL4YUHIBidbNwnZVuBafmBgI9nVNLkBgoO17wYsPX4A9Dgmsp1DcwfRLqmtQyuN3vNrQn9OiM2ppqZAgxK94SoMALtctEyfli4diEMKlBKh7tYYMIlogkN9k3mPDGiofwitKU8r3ndiAoXvdWkcuRjpfAWUpo9OqtaXQtM1arKFMjZmmDc25xtgMbQQ0CyDA9wxE3Sih2qo7xSdTSD9YwIm6mGVvusYi2LqnaBqkhSxDErJA0jUpG/ITfnMYB7e7L7usVyevu2ogtDyDJMiZhthYdMJKeXIuCRa9to5bW9cMNKkBilTSqV6hwxlnbnuvdPaqMO6bQIpiTZeI6SbCeEwPd6774qXMpodCol0UFdOlrMDIkESQSekbYX16cqrauI2FthJ2mxvNsAV6DqyaQSxMgWO3gRB9cQ0MqWJVqoH9nOJgkWmx3EC0mZ5LRdo5mkWL6VUhVGlZkGBO3MXnyOLEoOJfjCs1TVT1Hh37uwJ5x5EYB7I7Nq1B3qPpcOVZdMKIgwQLb/ZjlhqaraippBjqAmYBvOu2wm8TywqoWM2Rfiqoq1KsGAAMvzKtSugWhMzrCbytnU7zGnQQLDceuKe1BTd9BIAaisdTFZifeMC0niOAs3lKyMtSoUA7xOBLD3pnx9cX9rd2mZp94bCmQDJ0jjedVi0QSLCZ8MKcBiEGVYpP7w2EHULPuialXvLffvf038Mab2bo00rVVDSA1KOoIdpBIs0RuPyxmabJqsjil1kao6k3G/pjVdgpRNeoyEQxpvJ5nXU2BuogdSRjqjoaSrdZxIg5Ry+Fvvompxk3b79Zz8IX8sdjvokqTk3H3a7/OG/PHY0WeELCrf2O6r5vm8tq/jWnetV6dRPjgLJlEbicKRU2g3AibxtbbFub1Bs8QdqlU7257jneMLO06pJQsac6BMEQTA+XQi28Yzf8AZw5rVZUhsbrJplawqZiFIkLUAIgE8JgyIM2nFxrKmaqKXKkk24Qu0iSZg3NufXAtNfraZCKhNJrrF20NI5g22PzOL6sjMVyoDEFCZAtKwBYc5xNMNc4jkk1rNAZKl2ibqGJJgx7p3jYi/jp2xfQQtSUS2m8cAEXIsLgHa45A+gvZ/aVN1dtjSEiQOGxNottP54ubMU2Ze9YIzRBnig3FlJ0yCOhvgcBaSDuSxVLmgAIcMSS42qngg3sbTbkoIxCipl530E/FQN8MqqUQgR00qkFGNQENxGYhtV9RN/lhVVpKBpI4WsGW6segMzMQeuDpua641oJ7RMtcYkAb8/Ln6QiM2dNVxIuAbkCZjnz22HScBnPAVAzMJpmNMyW4mmDGzT+PhiFSuA2gIWfbYeguJiN8BZxVDEvqpGBC6ZHCoE6hFyZJgbk4eGN/2Saz8BwtMxb6dbLY6YquWSVClh/d6U7DSwKt3pExeL/hRkaoqJUECQQYekXXcDkImY3J52wqy3bwpOmmilNhBL6VapBESJsP64P7e7UpUiiBFqI0VCrKwu4ksDNixvEmMCaW0ELe0bPRV9s8ApJCI0FroaakanA4TEeJ526YDrVQRVZPdLMRBGmDO4N9vwwur0Q7nURShRpWpqNj0OwGI0mXTdyCCRbblEGIMydztie7ackdLtEO2t+uWoTTNaQthtoIvfcg/jidU6mNpfuzp1KAZlfd9JiOUDnhaxPFqqWtPS20W9fjhjlMkoPfVajKqGRs0m0bXg35cp54QKeBsuKuVzEA3P338dcU67OpjulkKHLrr1AETpjqPrOfqcKahAqRpQjWLaxF4vGr5eHjguAF7yjWbQ7Fm4RwtAkQRNiQY88RWlTb63iKi7bjUbcQEco2BjAnIFU2vwuIKL7Zj+HYj79KdMR9neDY7x+s4A7ap0RVHfqCuhxaQJ70/d8JwF2hmGKhUqM6FgTKjcQRyt5YadpU/r6X1eoTUkEHbvN94G8XtfbB1GluGefsOijs7wXHMZZZ78l7VzKd3V1A6e4BUzubSu91gtv0HPePswwLNFh9VE9C1S23UHGaem5eAoViR9WVtJEwCT63jGg7IkZiqakC9IiTAgMwP2hzLC/6YW8ANhWRUhmEey+i/RFTjJOfvVmPwCj8seYl9EQjIkDbvqkfEY7GozwhZNUy8nmvmGfYBs/PKrWn4sPxGJZjsrK0ancuGqs1OBUV4UO0wwEgHxUkjbrGIZv3s5Nz3la/q2/rjk7SqretSDnudFJisaBsHHCZN/XrjPHjd1Wk1pIBUKVIU6gRS5QNUC6vegUmUg2EXm0frghc0FzFWTGrumv0VFLfK/jyxSMw71lqVhDuZnTpkCkyyPl8cB9s5VWqM9vdTneNCCSDyviaYaal7W+UpxqUxIEmV7ls8o1dNbMAIh5aQDa2wHPnhtnFT6lu4QlkRtZ1cgIB0nkoA2vuMJcnkVcmTF4HmQTfwHTxxPs7OPR1VEIBAIMx02jrAHwOCeGuccO5c3G1oLhmj62aJLhioWoNdgzm9+6LEgrtMwb8zi4IgpU2poaZYtGokgNw3k7SIE4KbtFk41A74kCsTEQG0pYG3C3LfCyvlqgb60tDExBMA84BsBz84wDW4jNhHDWguLoEAEnnrRVOb7wtT7vSaqFi20AGAoJtMCRM9Mefw7O4qtUvAPCpgsOV2HqQceCg066YY7w3jcm+1jfywEDW1zqJgwGj3eIj5/ph3dEnZj5/SWKrb4wfj9ojMaqtan3qBVkjUGkG4G/LaN+uJ58lmR2X6xaiqoa0gXHoDaekdMCvmWYKWbUFOwFjteI8/wBzizMZdl3ncCZuIWR+OODQ0BpI8phEAXSQOHXXBGVss1ae9IUgwoVgYbxkapPp8IGIZxKy03pSrIgkhgQwvNoOkxGA6teo8AksNyo3Nj0HhjymtVhDMzLYASfAjl4/1xDaLoGVlzqrBNinORy6s6qVUU5GhxEyxG3j73w8Bjux0Klu5qF2IgAo+kmbk6SQeH70ATOAgJ08TRuNp1STa9v64P7KzKAt3inW5ApsAFAJJEmI6g7HbEPZmcxw16rhUjZcIOtBedraauh2cqmwKkPcc9JYFLX25bY9ziKGdNQNOTrJPESJvEzfhiPHEe0MxTUIij65PfeLMRA1DlcgnbCzuCR3kW4p+IE9bE4hoEA5BTJdaJT0qBlQLf4E+MxM/HFudo1WqAUtTOEqEBTJgOkbx8MZgyZvzmJMfD4/HGjzefqUaoemQrAVBO9u9WfeHM2t8tsdVaMTb5ypFQutEQh09lu8BapWCVDoJBBJWSQ+oTJ0iLi3lir2ayrJVqCoDMoeLc/WC9zzjzwTS7SpAmoWIbQFYQDr1njKRAWBfimZi2PchnxVrOwsvCqgQDHeyJvE+RwqoTEbky6+i/RN/sbjpXe3TY47Ff0T/wCBmen8S/pwpj3GlT8IWdU8ZXzDPiH7Qi/1tb/+n54UZqso0qAx0jS2qNweRAkYd5un9d2jP/FrRfwrcovgakQtWKRFRH0MzgTpYk8HMCY874zydtwWi10NEobsuqrVsvpLyAwOqIuDtFzvz8MEdqtBJ+0yKCTtGlZEctt5xTToBO0CqmVFU3v9qTE/EemGOZoKTIabUxo3ZhAG/O53vibB4PEe6MFtQxMfcfdK8lmCs6lN2mBttEXM28ScUVJOpYHExIkcQ1Gfw/PDQZVWmzSJt0ED53wPmMo7ayANCkgSYkKzLMyI6csG1tMOkmEms6o1obmRKrqZxSzMqwzQTcxwwxjrMc8HHMyqkiNN5udxHM+O454ApU9ZCimFgwSTPLbly+WCcnT1WurKQrCL3DG3hC7QMMhkQLHrPyVXxvxSbq6hn+6Qq1iSeZ2kgHfptvy6YhTBhahLBUJkCeKWYiNrT+GC8p2XqUO5Hd25mYZZEiN5K7YJ7wKVpd27qYggSsdZ8J9MVa1djThaJ4/PmmU2vMlZzLVIVeIbiV08tV7+V/LDDtDNoy1AGBmopEeSSY6b/PHmf7IKnVusXC9Rf8DOx29cLMnR1MwXUTNoFgItI8don44YGMfDgU4VIabJhTbWXWm51NpggaRuxIgHz+XjgbOVAzyBaFmTBsBNvzw0ZFyyAOpZn2IgGwUH5+OI56krqMwoaDIgCdrfGV54CnVbjjcbA89eyS/FE6+NdEuYHSLAmDNzMHqY2x7kagUNJ0kgwReDtN9t/P4YJ7s3MNB2b71pA6ddunwEbL947Km4LE2AEcI6n7sz44tYWwZNks1S4iAiv4hf+IZ0AE6QSxBbne3LrYG+PVzaCiFldXdERN+X54DpUgrlXmZHkLGP9Xpgk5e+iBEapZRO0zMyF9dsKqURYgp1CqbqNVl7tQrT7vDoINh15je+Du0ge+TSfv7Rzdp3MYiOzm307AmT5LPjyI5cjzxV27Smoo1AWa7auTm2zHnvtgMIxgBMbDBLjCVVFbVvLztYAGefLflt44edi0GFSrq31U4sDI122tMDEE7OocCMSGdQVeTpJbaxE3PLp8mOVyBoVRTbSxC0jOw/xX88BUcIjWaZjBFluPohP1GZ/wDcN80THmK/odb6nNL0rn/SB+WOxpU/CFmVfGVgc8/95zoAJHfVdo61t8Z6hVZY0tEiTw7EG3Ig+eNN2iB/FZ0womrUAkxzqXjnz+OEIR+FRFgBzuWAbmY3J2jGfbG5bNGTAHAHdw569F72Wx71CWks4JgEFYnckQZ1cpw6Xu1CMZngFxJhQrCBPUYWZAsalIcw9zuTcctpkcsX592lSh3RJX7QWAdRA+zMX8MCbvtwUFoDpqdd3xyVdVWruRTZlhhUtzVVCld+f588XZNUIdtSlixIp1HKoQxJAPUXn1+NuQqGiTLU3BBEg3BGm0x8sD5rstihdiq8OrSLEcIMRFtsMDmTBNtxVVz3eLCrMvkUdlCEU+73dQpD6heHaGhbxK3xV3Tp3ndurOWWGMRC6h5SBGFncSV4h0ABkmOt7HBdDKFiVA2vG0SQP0w1zGtzPspa41HWbGhy+iaZ80mRSzsAPujh6CZPOLX5csTpArqU6nVRpUU2LF9UFuQK2EkbScK6Eah3hJQbg7xPL5YcU+6Kgl2FKIHEZBu3mBHpinUYGWIJn7+66DvtGrITI0wPdqseqssQSCNpPFuLeAxDsGrIfuh3e/vGYZUInaY4totgarpUkU7LJgkyLsbxAiYB9RiQrOGl+QGzXMSZmDHPr64b3bi0ic+McFAE31bP6I/LLUGomoryygwduZMMJgAjb54jSr1DXMVDpJiGEFlPMCAORjY4s7KpoVYox1uSTTLAmd55cvLnvgXtYKH1U2LMRDSduYHlhOBrnlkX6LpAGKbKGZqlu8QTqC3P2DrK+78I+PW3ufywKoNKo2kaQ0BmECywTJG8Hx9AxWeSTdeUEx/W9umC/wC1nAgqptE3BmIJmfX1OLmAmCDkoLWss8Z662V+TyvA6ilqB91jpXUCLEcR2M87TikBlAUrK90SakbEKV09NoHrPTHlHOPp0KsIBBCr1MHy5+uJCfcDPcg7KN+izOxvtsPHAkYczc9VwImGjJH9oZZmFMqSQFaRJ/y/z/nintrI6qiKzASWg8rvbaevywKcnUGsjUFHIsJ2k7RznYc8F9r0+NGE8JZouJIcWmxi+46DbbCyYcLpjS03bv5b0K2YNvdgLpBi0REjx9MF9mKwcguajKqgnr9dq3a8BTBwqSi3dkDwvfZjYRN+m2DOwqf1lRiQJ02UkxxrzJJ8yT44F4GEqzUpENmN3LPyX0b6IacU85/7gj4AfrjsS+iY/V5wdMwx+Kj9MdjRpeALGr/2FYftekP4/O7QKhgbbgk+d8K8mV7g6Vqd4RTAIvLjSeu2ieWG/bKg5/O/9X9f1xnKNMqFcGJAi+3CB5ecTGxvjPcYqOWpQfEHkPhN0o0+7oFtffGou4sVgFjbnrv1wtzQRKxaWB7lVAERfqYOxg2F/DFuUy8PSYmQWGx8v3aY5wbYr7Ty7BwRcKiidxMDlY+OxOJpw6pfgg7S45tkoirnRU0E2m3MiSRAiNz16YqrrT0kFjqCWBLEg6dvdi9pHPHvY+ZHGWYiATtMAb3O++2CcrkGqU+8q1FpoWIVjxMSpIss2uOo6XxzaeFxabAfKr97iYIEoDM5Pu1FYOpNYzA3XSbx0/TBvZuaQd6S9vq4LEAmGNvww5zeUqvRFKoVp0QAKbEBtOjhEwZOsXttzxm89kSjd24G02IgjkQeex6bbYYYdfem0nYXQT+415qeazA7yrob7RIAEq2x385xRRqjUeNdPdQKc8QbRvHz1eOKRRJIkA85PPn+/TBmY7C00g6k97pBeY0EMXAjnI0jfaMTha3M3XOdiJw69PuoUnugK/aWSZuLbjeOsemL84gVlAWPAeJO/L93wGlTSdUEMGkfGRHiMTesxaHJY9T6/qcTgvCeHEtxh2WedicgvTVaHNMBanDAJE85iTG3XFirqZrA2Wb8ygmL3v8AhgZezXqRpAItIbbb+vzxDuGSzbgiw/ygiPwHwwMNJwg3SC4ja+/JNqdEfwsib0mb1kH8cAF9JBAkkGIvxabEzAEHFMsYhmgCIkxBvtMYbdg9lEuKtWkTSAJI5kQdlB1G5G2JDd5RVasiAc+qAp95ENIqKAHIKibmNvAjF9NGJU6mPu7MC3CBYGbj064b5/KLXQOKfclbNUqLAc2AEgTIIva2FripSZkZgpRSRFxBAMg+IInmfTEFuK4Qd7gMOHFDqNBcysww94nefj+/PDLPUx3i6mGn6zVB29w/eJHywoKtVAHiRy6E8h53jDTtTS2i+5cepRPzjf1IF8BUYGkXvdTTrOc6SOEKqsjakVAdLAkXMwLKRfr+PlieRyw71tAIAQAjxWqvX4YXVFItqkGBPKxkeUeHzwb2QdLtcH6sm9xZkN7jAPggJziLmSvoP0WcLZ5OlUEeR1D8sdgb6OcwFr58E7sh+dWce4v0jsBZdbxlZjttCe0c5A/3oPyE+uM3SuiaFcuBcXP7lto8jONF28R/aWdE27xTvzIT8zhB2ItQ0cwaf+MFphDIm78UAnoOhxSLZquWhTH+OeACuytRddIAMGDiZ5dbbbi3znDbJ2JB0iEEiL+6OYMR4eWBUFJaSo8fxQzC6yCSCrGdxw8+WFXbSPA0E90yATyJAFjvBt5Y6nTBqYeSGq7BJzg7taCsrVg1R+6IvE3ixRfhBmb/AM3lLsuhVoq71Kigd4oVQDYVGIN+ZBjxMYymQyTOxC2jxtcwB++hw17B7Q7o6aqlkvKCzA6QLGJBERvh7hNmlAHPbD4jNOc3UpVUZQkJI7tqSswUEyzFbRMAGPPncLtPKBCkOK+lIWAYMMxI3nhDL8fDBmbzdNDUUy1SCaToRpUH3VN5lSYJG8YC/iXMEkcI5KQL+Xhb0wDGu3qXPMYRxmNa4ruzlVbaC+wBtawJF+nzxxoPEhAQZ+02m2nkYPP3Z5+OBu/K7cXPbwAjlYxfHv8AafCJDapv1jzHly6YW+kcRPFHTILfJW9o0qbOAlp1arEGynrz3wNSUFg2kwSAV36G3WxxZSZqjAaftAnlMi9435R+mDs0pZ9YAU8ViQSeJgduhPwHjgmgtAZKguifL59lzZIVNJRYkGLXMT0MARzPQ4hXRFTSUEwYKib+pm1sCUM4Qw1AhYux2FtuvhA/niSV3IuD6m19zHl8cB3JNroi4ASh6mVkRDHVqbUDYb2iPCD54bZlGp1dZzCl5EJqZTpI1BS9goCxYE4AfL8JXWIO/qRy9J9MEZClSarOYJVY99dUlhESBO4mYG98WCw9UhtXOLK/O1RVjvdSLJIdVLKsyYLaoJJvYA+eKM5lu7YCkVqcKyxi6FQdpsNRg88G9pUsuEqM8CqwDUgdQ1Ix4NUWLATM+F8IAtSsxKrJEWUQANgN/wB+uBDdmUyTIZmi8o6h1IGtQxEeFwN/Azi/tBo7sm8Ennbhp/hG3phJVDCYBDD02t8caFc1TBoNmBqpwZUR/wANY5j7Q5/piKzBIMoKTjiII1yS11YmVpvpJmym4tzFhM+MTbBHZ9VSzaOE92QZ5yaa9fPzwyeuzVQVKJRNJu7A1BlEDTJAI3ibkeWFHYYJckEA6IEHaXX4YW4ACVYiQth7AUw+Yz1yYKc/81Xnz2x7gz6LKQL55l2NRR8C/wCuOxcpDYCzqx2ys72xlwe0s3MDjBmJn3LfDGTGWIpqQ4kgWHpa15HOfCJxtvaOkD2rmpIX/DPgf8P+mMQ1XhVQokc7z48tz5na0YpOB710K/SdsjoislQhqbFhxOpPLmDbym8xFt5xf2hwtdg31cRJgnSRMco8Y2jwwLkK2p6SaQDrF5PUA8tzuZ9MR7bolaqAMCBTUzqsYJ2PPE0WYqsOQV34WlyO9n3Qa9bKCTTjlPFcX5jEUrhKxaxXW8ad+IEAg7XkYRkSBJ/qCY/DDr2f7PLMtWoypSVgSX2aGBIAg6jyjDjSzDlPf4mjCjWyhp6EdtRPGGNgQwKjxIMGfPEQLmSST1aCf5+PX440fb9PvKS/UpSAI01CyAFR7qgi4BBtykdL4RVKGmJkG0iNvh+/jgQBhgIMZa8OKH0cPmvrt8uoPj4Wj3iTHDpIAVQRqDDc3G06r7Gfh72iyoDLXI9fXCtspXA70oAsBjfZWJhiJkAmfnjnFtpKhjTELR1a5CMSHloGp0QEbjdeo/HAeRa7iSAZ91NREVDcAj08sE9j5pQqyS7DkLja3mZnrgyropyrahPFKiN2Jj+WK8YSWRvT8UiUuzdRmVNJZqkcJZVW0tIg8wNowNVAIWJ6GI0kwJ2tG8cvlijPZvvKqrNp957KBHWLfPFuWrgEo5Bge8hkCT15bgR4YsthuzKS6ZxKVNeCobzwzeeQ38cQoUuPjU6TM36/v8cGvpkAXBG/n+OGPZ/Z8urFdSTOknSXgNKrMFjttbxwVkvvLAAciklRGDUzWK6iw0lgCvdwbkWkajOGGXzFPVXbXTAmnBA0AxvCk8v3vhnmKC1KdValDurwlSpH1YkQggTpjbe5OMv2r2aaLaaqgA3UgjiHIjwtzvgbEJrXFroKMrdpqlPMU1dtTVCViChBiZO+03vyxXnU00qTNsYIAMb0wOXiP3OFdaoBYQf2P5/LDbMsFp0mC6TAuYIJ7kx87XxFVhaAUNOsHOMJVXRTUJW6huZjb5i3ng/s8zWYKL92I8YZDt8fmcUBWJLkC/FsLweQi5nri3JEtWeV4ggECx95Of76DphLgYVpwMSV9A+impD55eXeKfiX/QY7EPovU95nv+dP/P8AXHYv0vAFl1vGUl7bf/8A1M5JO6Ab8hSgeROMwlOAhpgapGokC33d+e+2NH21W09rZvzT5ikDjIuzKVcEQDp3G69QfPfFS/euKvU3AMAmJGe8dEa1MjMUWAhNa3tMlpO19+cYaHJJVqBSpZDTjWw2jV9rr5dMI8ozd5SYkQaq8xM6lJMC43wf2vnnRxpKz3UySJHE4t1MHbHFpNQRnCJ723dNt+9CZrILReppXURoK0yC24v8PPn64c5Dsqg9HjqvKswCoRJsG2IkGSR4xjP9lVKjNqLX6+FwLeeNR7MqjUqqNeqh1D3pIhQfdk9Nr38Tg6pMls3ETrWaVSqDFLBGcemvJetlEcJSbVTURDaiYsBGkmPEkbfLAXbmVWgUOo1V0KqmYMMWM7GwFv0w0oEBaxZIWmzngLTwx/ljY7n4AYQZjPF31UVKAALcajv5czHwwDJTqxIGFyglVKTuuhqjR7ygMI2/HeMUU+wira2QRzQEi+0c552n1xKhVKyJNhcQPx3wR/GQCQw8AYiYB3ne5EzyxD6cOJ4oaYxDoq0FPvPqAysASQwjbYiTvvOLO0u0FrHWL01gERE7nzviFasWEGBaJA2v18x+uB2YlvLwA6+kbWwbaVhyn1Qkx6ecG8dN6NrO2YCwvdoNpAgzcQPsiPHFz6qIfQoeSZi2/wAm2PPy3wEuc2uJ2mRqv4eOLcxUhiJBInnJHX5+XLCu6HhiyZfCXKqnoIpqQJqL72qNOmdxtfGo7YyaCKlWs8tBVAL8pAvYAkeWMmHcyFkhrmwnmfT0xoaOep5l0AVkqAHUZJDaViwBkWjl1thrgYSWPh9rTy5qzMVlqECpqCCGHES4nTIAMjSN+uBu3gq06f8ADnWwUFdieNmnlYjpFpwZl8ipdqeiE4SDxEgsCGIELPurIPu23k4WvrasTTUEUxo33AYiSbSd/iMBxKlzsLQDxVX8NTWWgkExbbYG/r49MWZlRpSV4RBv4Uyem+Ftaq9JyFPXhF12HLzP4YLzuoUabnmV5D7jA+vpbBVGkQSZ4IKTwTsiIXrMDpiABxEA7C0iw/fpi7JqO9aN9Akgap40vGEroJYLPSdQgeZAgiehwf2JTXvWAVmHd8yJkunMelvPbC3gEK294K+h/Rel891775R/XHYr+ilb54xH123lOOxfp+ALKq+MrNe1jH+1MxpIH+GD6d0T8sZY5V2WQJYsTJIiDEWiZ9caj2hpz2nm5++m/gKX79cZuiVCVHbi0rt4lo+WKTjD3Hor9PDhbiO6yjRy2k05EMKgaZsRqW2wvi/tOmC4BAnQTq+z71QwY+WPf4QMO9UgDUoCcxxL1xPtgQQp2IJiIuGcje9jiGPmpAzyXOaHNMZRPyqnoim6leYMjp4C+298WUqRCFw0OZiGI57zPhtOJayWmNHCAYEm3O525/1x7VYLRC6LtMmTbUfON7+uBDnSBN8lDmMFMHWvJRz+fapT7tWINIaWv70t535+mKcjknLGNAIG7CftRIvMycUvXB2MQOQub2k8zpHx8Tg3IZ0Uw+s8liATsZ88WXhwEKKJa4zrIIKrk6gJsFufd5ENEDoARiYYaiJ5KdUmGkgx4EAn54l2pmAzu6k6TBHjYAnwuMXtl4y4MggE8vQD4z8cAXwBJzMD1ROwsf79LIfLuCwswGoS24AnffxJwR2kiUxIZm8NMQI3/EYGyqKCJHSdNzE38JxZ2lVVyON58d+Xx2xJO0reF8Bo3zbd7BRpsCCxLBQpJncxFgPGcVVCIDKwCEEcUCOV4PXnifZ+UdnCiT1BNoIMjoRaDgntjI91VC/Zjhj47COc4gvh+Gb5qm8tJgi1vbgqMplmadLKIi4uLkWt5/LA5lSRZWBIN4Mi3I3/AK4Zdm5lVD6yAWKQIPJrxcx1wDnagLvEQ7WtBM/hJvjmlxNkT2tDRi3Jic1rVaB3om5PPWwJG52FtvzwRmcutJhpANtxxAdBAg3vJ/XCijmwHDHkQSQLtpEiTziI/XDqsxqMraCtiCRawMiB04jy5YioHNO0bJNEscclJ8nT7k1AYYiYkmL9dotgTPD6qmCYAZDJBKmEeLGx8bYJzOYZaXdxw3B2kS1rbjkcUrWKpSfkGRgJttUsOfL8MLBOGeaNrRjgBL6mQaoCwqKASbBY2XkALfHxwT2JW01Cwj3COBYB4kOw53gnyweM0jkuwQzYKWBCxDTFt4i3xO2F3ZbkvqHCdJ2PQoeY8ccDIMnX4RvmYw26r6N9Fe2c5/X/AJY7Efon2zn/AF//ABx2NCl4As+t4ysl7Tg/2nmo++hn0pE/Kb8sZGnVZQSBAaVO0HwIPlzxrva5h/amZ68B+VLxxlGZQdryTyFpI8+WKLv7HLUoHZHRSSuzMHbckCTFyGHTwHTlhh2hQdwDYQhJiRbU5kA+GAaFRNS2OrUOS7SLTv8As4fjiI4rDpJI43kgweU7+HjhZOFwTCcL5hI+zKg1HreL25/liksbhSQCJjUL3G/6YY55wrGoFDMAsrEgnY2jYR8/gMezy10EqpsZAueQnyjFlsSXnh5KlVptxYW5eu5AUqTH4xa3hvywbl9JJ3FztiytlZkAxsqqVMkxBBIsIvedsQoo1KdSSywFQiQQZMiIkfrg3VA8FRTZ3Twf1+0VlaaArUZgFJgBjJJAI9Lnc4PoZyosmrSRKYE2YGPSbz4dcBNkcuVWZZ4IVVJvxMQIjqSPTExlqZYIUBVQFKgzBBsdUgAnrM2IOM2szvnEndb6HdfPmd6NuyJ461C8zNJCDWpsCpPEpiVk+G2/PAYy/eMQCoCiSxaAPXzwzSnQFN+7QrdZBJJMG1564h2fSV+9GZX7MsPBSD9k9ZwxtVzWE3tbnFtfRNxlrDS3H8/hE5eugScuFqVhIMki0Hi0k33i2JVqitTVsyoRwAF4yJkbwtxucKswyqfqV003IBYjWQRqvBMiFO4+NsV0itUgVOKmCAKq2Y2AAMiTa974A0XHbk/+unDyS5E4YVy5cLEtfTMrcEbTbywE1GSdJ2uT5HDDO5RKOk0wagIAAmfeLGZA8vjgRMnqYj7Cky52FyxnaY8OmLtKpiGNA7IMP51xVPdxERe2+/L9+uGHZObHe8THVsOh5GT16Yr/AIWVPdr3pBsywBp6mfWIOI06RpliycSCdI5ywHK1r4J7hUYR+0vu8LgVbmCjVSVkjVc73kG3y+JxfmP8JZssgAAcwHtvbf19MEZamFUsEBYsp6kSFPnY2/XEM3UWAWgHWpYGLSX8J/fwQ82HBWGECABfMoQaZOoMPK3Xlgjs9Zci44ZvYQSuAzm7CIuN955dfPBHZVYM5USCBNhezLz6YJ7XNbJTO8Y6QDML6F9ExmjmTf8Axzv/ANNMdif0TMDlqxHOu0+ioPwAx2LtPwhZdXxlZP21phe1KzH7ibbxwDGc7MoUjWLVFL6SSgB94pULEEREESJaw3xp/bwj+06sgx3SbbzK/qBjJtXqpqKrNNmGtSJDaKzMAeemTFomYxReQKplX6bS5rYV9XI0qq1czSXu+7cMwJsQ72VQAAukb7+mCcxV4oFQqIYTuSQ7dOs7/rhd2v2nXq0yCoWkGLKirAUwRYxq07+E4u7XALog+2ziQI0nUD1g73OBdBeE9pNO5vq25DVs2VMjhNxafiZnc3/pidHOsoJpsRebgHysZ8cR7KTW2kzdjPhaYwW1OG02uoIJH3l6+BnDRUaHQl1GufLuevSEP/EuoDK12ktYRI2tELb44rp1qhcsG4pPynl87YtzNMMWUCNJCk8nJcDbltt4nERSCtbhJHnz8cHLYkKvDnODcta81dkqhJSk2llJ8dV4FiD488FplPrWQrwjSbxeZ8CD4jppwsFAaCw34jIJEXsfDl8sSz1cDXSYkimdQIBhizT/AOR+GK9aliOyYnUoqTiLcF1bMs0oWGmdgABsOm/riFDNNTLMrkHaw3seX72GJUco2tARoUnwJtfYWiAMdmkgoL8Sre28EYOW+GLK02i3Dc+d9yY0qtNxbR3hBWNJBnWQDMhYkg7HniGcdKa3Cd4tivFvuTZoIMTtvgLKLxEr72klBIuQwgWMzbaxwfQQswLrLPpLLufejYmRKwbnACk3HmY1bpCrVS5jYBnnreha2YdizNpuABpbSLdB4W+eBspnWonYFZuvnuRuAZHTphlm4WoQF0cIsQDaD8pvIscSy9BO5LlSGEw0cIva/wCvhcc7LXNAwxZVyxwAfN760EAO1373WQGXTpCxECTYWged8QbO1GYuWMgxA2HKI6WjHtSiBqEQUTXr62W0bD3t/AWxPJUFLuCdQUDkRJbzg9cC6owDZCdTY8uGIqzLZmOZB94tzmP3fpPPBuYGpEEyS6G/iz3nn/XqZXPRg1QC31Z5AkBTeSeUD8MMzPdoQA5BSFj3jqcXvNzbrbywtxB2hxCaSTFMoJXWCSokrsR7plTbxj8Ti3s5RrPTSIgmY1p4jmeu2Le1nh5KKoIEWU6rbkxyMj08MX1w3eLrVb0wBoAnhanI22HwF4tialTE3JGxgYCATcfT0W6+iIf3StH/AB2/0pjsd9Ebf3WsOldv9K47F2n4Qs2r4z1WQ9q6urtevInStNRvzNI7DzxjqmYp6I1MSXJ0xa/rbz+QxsfaH/1XNGQOKn12ilO3hjEdmVBqErKkcREAx/PFFwmo7ktGnanPIfCv4Wosqu0zq0nbpHzF/lzw27WrspUKYBZyduTR03scJ6NF2qcRAOpQ0RsWX43jBnbFAvUQSXbSTuPvv0gbY5rB3gnmfRBVeS0/T6qfZbgVNZYbnUdwLRv18MTq1gWBM2XSAOYAN5m+AXbhGkefUHDjszs6pUC2ISTLWgdY68/XywTw1ri525SHksAG9Q7Vb6qkQPfuYMTpImfMg9dzgcVmLJ9kEGZgnlyiMOczSpOiolRiyatMi7ktqsTYx4YUZemGB1G8X6jx/dt8TTc17dcbeirvL2Onl8Aa/KGzSCCGZiL7x97+f88dXLCijAq1Ny0II1pMm9uUn97U59oEA/C1ognn8cF1sjlBQnvWNWJ8NUTEQeZI3xYwgAIGuJJv6peUiCJ5SRY3APLzjHlMNzm3Uz6YsohgQrypMEAg3HL0x7mXAvuPDxwBZtAK2yqDSLjmOqHqtxAcuGQLHYHeLGed8EZeuQzAC1zLGT4A/rHXHuRGkip3feQTwEWiN/j4csF5/N/xDqEpBTaXkwQFiCNI+1N/HDT0sqMAjO+tcl6HYREbjUQNlHh8R/TEasiykFCCN97Tf98h0xVlqhKmRcyDJvbcYa9n5RUZe+0/Wg6NiFnTcztttzk+qXlrJJXMD37E5KWZ7NBWrRJJNAKWPJxUlgN7aRPxwqSqwfUZi2oyTqA2jnzthys061ZqlQMoVCZHDVkEhRy4Y8d8AZiirw1M3Y3QCCpOwmII/IHpitTdiBDr6k68uSu4cDgRrchFW5L3D7sbTAsD++eGTHVllA3kEetQj8uv8lzZdi2gCIiZ394fC8YYZdZpKLbbxzFQ2mZ+WG1AA0dQhpOxVUJUyLTNSWYmLkE7R1PhgnstGRgDeF84BemPO0YhXRtUkg/O3Pn15eGLslR0tBOowZv/AJqdpnkZvsZsd4B5BbCe9jsZvs7r8vRfRfoiWMrWn/6hv9K47HfRF/s+Z6fxLR/2JjsXqfhCzK3jPVZP2kCr2rmSebUztPKkPwxnYIyyHu1v9ub8oJ8TtF4+7JnGh9qtI7UzHmk3i5FOPyxlaAspYlUATeYIMA3+OKB/tctWhOFt4sj6SxTosaRBaoo1DpqQgkRMNyFgDtO2LaxJqSY9xL7zxtzFsAAMr0wWOnWpi8AlhbpMR8sS7S1Gqmg7oI6mWI29cCG4n4QYso7Qe7gm91XUkF4UMS5BWDYH7Xx/d8N6mXfQhSuqgK0DWVDEOdupJNhHI9MA9mhQH1lw0cp5xPrOCOz2Xh1OywxgQxm8iOQInblPng6gnjblnZIpvgyIVz1neoq0uGpoDE6QLwJvtueXTAvaoZXHe3ZhplY3MXPpHz9CnXu1PeVNFUbqswTM25QQQfPC3O541GLsACQAbTFvHAUWGcQyjXkmmamzEn96yQ2VrBarqEc1JKnTBEEwRvtOLqvZDAPKoQp1AIe8B6ixtAiTsOmBqeaNMs6xJ3BEj9fT5Y6p2i5ZYqJI25IJ3t1OLpxnwqu1rGkh+flb8rzOFu9pq9MpLCGJBtMcvGTE8sdn6mkHX7waFEADSOcDxG/PBnZeVq5trGWQSF2G8WG03540vanYFTMaE/h1paVguSIttsxMRzid744khwxFKJBDgzestSovXQMxWmDcaQdRgCDE7HBL5WskBQrnYyxixIt0NvngKnrp6hTeFXYG8yBtI/piYzjgHS8c4kGSRffHEPmQQjbgw793C/RW0KpZAe7u1QqywbDSvlBMnfpgvtDI0+HjLFrBFAng4feJtIvtgKg2/ESZMmTewHyA59cE0M4Cuh6amAdLBbgSDeTBmWF9rYr1WkmZ15p9Jrg1pAzy0NAo+qtMd4SqgaQOFhpLCSD4A89O2kXvivRT7uERkLkpquRNtMEmd94HPEhApd+pYaopkWgBQWDDSBDXv4YlmzVWoGqLqUkBYJtAOx1TJiTOEADf78N0ZIS8xAvOpQKGHK3JRFBJG+l5PPYemCKbTRtuTYxa9cwY9euPGyb1mJUaVBuZkzE8zffHiGKK8N+EzF470GJ6YY7CQCDe0qKTn4sJGX3QubdQZ1HVAEiCLAX3i+/h4HFmTde8+r4zoIg+DLyj3t55beOCBQFNbhSTKki9mv0vERiNZUWuSphypkGwUACIt4YBwgK86A3DvC+hfRB/s2YHTMN/oTHYt+ipYo5m0f3lv9KY7GjT8AWLW/sPVY72lcf2pmpE8VMf/ghnfwxlXsEWpq7uEIg9KYsL8mJxq/aox2lm4m5pyfDux+mMmKp0LeZAnqYEDx4Rw3HlO+M9ziKroWpQbLRabC2vyrlzLM1INZWdSZ2YhgJ9I5YOoBAy6RcIsGJgcVzaYEXgfPAdGZpXnjSfHi4fgLHa/XfEcyWFamyji0LYwPvW3iMANp8cip7QRw/copqZLauOSQZm/wAIgdI8DfBObYvpMwqy214jcbbifUYDTL7lrGdQkwC2okiY2Fv1xVWzLalWNLiftcJkCxvEQY8hGDptxHZ3dFXqkNG1wVmazXfMtXVKNI4QQZWLX/H5YHuWI6RNombeYxRUqEALAGieEAaReD4Gd/OcVDM6Sx2Biw5QcNqMLWwPLXRW6DsdJzmc/K9+f4RDUwCQQbfp+hxPs/s8mtTdqfASoMjlImRuB44or15LkyAdoibLHPa+Cuz80hzNN4bWQqkaoX3oJvztEbc8HTNSEHbRTDWyIMGepAzWzymSy6V6jUZDAFkQKyiVGxOq4JExYYr7LzfenMrmJZSNiZIIIsBq2G8+GC6faZc1VShUZSGXUtQuDwk8pAnqOvhhT2LloarV7mqRDKNJkgyAVPMEQb22+ASd+aqtAwovtbK0Dkj3KEE1ACzWJOmSbkwIG3pjJ5fszSRLqysbGbeW9t5nbGqz2eFTLQAw0sDFRxLagVtJJsT0674yKVUsFmA4YkwCbEAb8vzwY7wtIXUXU2vBJvI6alG00AB0xAK7+JxGuIZ/AH9/u+KXzEK5Amf1/U/LHlesSWIi462iNvlheEkwrrS9tQ1cm/Hl0R9GltSOvSBrmbTpEchI5cvxOD+2KsLShoUk6tzMAX2sAY/7vTGZSq2mZspHD5iN/OTHjh1lWNVZqFQPsgGCDEfC/wAhjqtMtuTP3VCnUa9wgQjOxcwStTmJAEyYsb7bEz/24V0FC5YORJGm/Ud4Dvhg6d2sIyq54mDHeB4crfjgLu/7uSCI2j/7g5bct4woEFvmPlNDf8uuSEeu6WlSCCQJkcZm8c8VZNTrpmQxYNYyIsw96Pw2xJ11GQCYAXefActsTydMalGmCrRImTqDTb9MMdAaVccaoYJy8vLXDnC+lfRVVgZxDyrBo/5l8h0x5gb6OyEq5sE7iieY+y/Llj3FuidgLHrj/IUg9rP/AFLNHxp//q/X8sY7J5VSUEzK8QtItJi4g2O+Np7X0oz+cPM6DvAjuT+YwgymXpTSUVSNaywANyNRF4gQREX2PXFMmHv5rR7OYAM7vj4QGXEOsEQalO0bQwP7nBGfy5ZgV0kBFkGV+2/h4YhSZSrsGJuDqtcqQwMQIvePDF1evwa5nSYgx1I3357YWXkVMQCl8OEHkDzPFD55pVSEUQBeZAvsb/li7JZdFUlTLRdp2iSTf3R+QGLxWD00biXU+kkbE8BIvIgcuZtOCstklLtSJqatJMMot9cKSmYvMTBgeOGkuc3CBA6oGBtN2M3PP8DWSXZ/s0MNSkq0AeBPx3mPlhUhAI1AKfGIt+HkcNMvUVhU0lW0hidVOJA6HVafGMTr9myXOimTTQOeE31KH02JmFkzPI4NheGw4Sigtqh9MgHMjd1iyW/w2qAvO8+AN7bz4GMFDszZgZJ1OTpgSrLC9bybT0wTRyqaVgKFYSBpYW7kVpEGGs2nzwbkaS1IN2BClSs2BqKjApcWN42IIuJMcXvnZt9ELm471L+eU8EZ2R26tFkXu6VMkBTUJbiVYWZk6dunTBHaHalHLIy0ylVH1MyEs13MsZA2JPXnaMK8hklqrT0AgOCwO6niKiZNp07AEbbTiNLIq4DIDGhXAIA3gASTE3BjHBwNyFXNMiYKpzCjMVBK92As6FMxpkQWLWMEWAjbCzJ0O8pK5B1a9J09AJmL3HhvbD3uhT70SxZNLPzK6lDixNhxBZFp3i0j1IAYcTBFRjIJkOQwIbVJjVczywOOqmilSjJLK9fupWodjAPIz057eGLcsFqXMFRBHnfflsT+eC6uX2ChGMKCNPEqlEJYA7qodZjax2kj0MwHvhQzsgKqD7oBJ5R7w+OG4nEWF12AWxOkTl8TmiqaCQAo0xta4lQbecT54BzICcSmBzHK9x8Y+Qtti0FzUaiHh6capUEe8qmLjYsJ8jE8/K1aoqEkKIqd1dRvpN1+8OG0b4SwOYZKZVw1GwYkZKh85/EnShXUREAQx5THl1tg1aWnLhSRAEGCD/vheB4c8Adn9oE1DTgc5OkDa/MyL2vhkhNQMhFp8+bWsRzE78sDVqWDYgC6GnTwvLplWd1RmKLOfvN5TA90bm3rihAoqrp1f4gmRE3i/TfA9CsGy4YUXkuASo8DeSY0XFzfVzAwTpCihwPL1F4oO8oTqnlclYF774HCQIlWnVgQd88fdan2Aphq2bn7tD5q+OxR7J8NfM/ZlKOwtMVLbcsdi7R8AWRXu8pp7V+ydarmqlZFLK6oLOF91WUgiR96eeA8t7G5te7gCUsssm3QkJPM7EeOOx2OdRaXErm13BsBCH6Pq+vWyCecVQBtFhpgD02xVW+jiuzSUUnr3u28CI/d8djsR3DZRfyHq1fo6zAiALACDXaIUyBERAPKOQxfT9hM4oIDiC5a1QTxEMYmnbiE2IHhjsdgu5HEoTXcoZn2BzJJIVCGnXBpydW88A3/AF5nFSewuclTpkr7p10x7qhRMC/Da8jfrjsdiO5HEru/coL7EZsKAAVI3E0jtT7oRIMfVwpvfEB7B5y/vXAUjVS2VtSwY4YbikXm847HYgUhxKP+Q7NeZX2T7TW52JJIDUouTqEADcknzJO5OC6fsdnWEKFpJpCwrKJC+6OZAHnOOx2J7sTmo75y9f2BzRY3HEsElkmICxq0TGlVH9TiA9g83xSs6om9KDpgLy5ADptjsdie5HFR/IdyUansPm5FQqdSHUrK1MRwqojb7KKL7gHqcQX2IzUEGmSm4VjRInrHUgCTaecwMeY7AmkOJU9+7gqB7KZzVIpsGhZYGjLBY3JMmCLT0EzGKB7J5g2K1CF0ABu5JimpVBOrlqI9TOOx2Awc0QqngFZQ9ha5bUtNw5Jkh6aiDPQ25fPDWh7AZgkawsKIH1pB5blVnr8cdjsE2g05qHdocNwV1H2BzAQIe60Azp71yLRyKkXg/HEx7AVpUl6RCwQuqpCkRtYg7fPHuOwfcMS/5D099mPZQ0DUaqyszhBbUY0Ai5MSSTO2PMdjsMawAQEtzi4y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data:image/jpeg;base64,/9j/4AAQSkZJRgABAQAAAQABAAD/2wCEAAkGBxQTEhQUExQWFhUXGR8bGRgYGR4eGhwfGhsfHR8eIR4iHighHR4lGx8fITEhJSkrLy4uICAzODMsNygtLisBCgoKDg0OGxAQGzIlICQsNC8sNzQyLDQwNDAvLyw0LCwsNCwwLCwvLC0sLyw0Ly8sLyw0LCwvLCwsMDQsLywsLP/AABEIARcAtQMBIgACEQEDEQH/xAAbAAACAwEBAQAAAAAAAAAAAAAEBQIDBgABB//EAEgQAAIBAgQDBQQIAwUHAwUBAAECEQMhAAQSMSJBUQUTYXGBBjKRoQcjQlKxwdHwFOHxFSQzYrI0Q1Nyc5LCNXSCVIOis8Ml/8QAGQEAAgMBAAAAAAAAAAAAAAAAAgMBBAUA/8QAMhEAAQMCAwUHBAIDAQAAAAAAAQACEQMhEjHwIkFRYXEEEzKBobHBkdHh8RQzI0JSwv/aAAwDAQACEQMRAD8A1/antRWStmRrVUpOVuoMAKDO19+o54DofSNYXpMZjZh+cCfPCD2naa3aYAJ0sTI8UIPhy/HGKo06ZouSW7wERcxFjfl1xnl7sRuc1s0Oyse2Ty3cvK3FfXB9Ikxw0zIn7Vuu9oF5Phjx/pLSBHdGeQckyT5fnj5f2fSbXSMuIpkMU96NbqNmUxLDn0wR2BQqUKy1DQZwuoFQRfUpW9/Ha+J7x3/XsgPZmAkRl919KX2+dwO7pqxi4hiR88QX2+czApkruoV5AHM3gCL3x879mMm1OsA801G9iwbhKgNFhEzfnhl2fQYVG1VqhBFywch+AiSDMFT157HEGo7/AKXGgwTZbIfSSoElaJ8qsee45eeLD9I6baafn3si/wD8Zx8izHYtRizS1QT78GTNyb31EXve+IJ2U4MqGI/zATE2noYweMx4138eliiLddfr6L6wfpHubUwvWHPIfrtiin9IrsSB3cCdqTsfCwbYjGETs+p3QWG1TqAJYDTB4b8IvxSJH4Y8yHZ5GuQOPhgsCZMzFiZtvH44DG7/AKTD2ajePhbcfSDWdSytTVRuwSw8CWO+1sA0fbLM1VqEVKjaRJCaRpEm50ja3PGbytanSRibgka+BTuDbikEfz2xPs/P0izU6KNTDaplQSQFMwS2oQLQCLdcdLiN6EsogkDPd+bT0TWh7aVxctVKrYjvjqk/aiJj15YKo+3Ne7CpU0Lv/hty5kknfw/OM9T7NGk6WEBveOoQYPhAOkH0nFp7PA1AtSDG3vCdwfdInpccumBxcymmlSWhp/SjU6pNxxIY2t7vjhrk/pKLELpp1GPJNaneNjM4+bZ32eYxDTedxtM9fH93wRlOx3p1AS0KN9iDfY/eUxeQevTB95As5KdRokmBbdqPlfTaf0igm9JIvfvxy/8Ajgl/bu8LRnkSaltp+7j5fUy1UVfefUSBrIJgEaRwj3rAjxjYbCWdSp3mqWYARp0e7sdJ5bk7dYxIqu4of4rCQAF9Moe3070k3i1YT+G3ri9PbkEWoOT/AMw5GLGIPxx8tzdQmO7plLKJ089IBnqJv+WA3Rlasfq+EGJUEXMAjhg8x4nrju8fxXHsrN4hfXant2q70iDOxqKMQoe3PeToohjawqEkajAmEtfHyCnTBou7M2uVCSTaSC3P7s4cew7tqfVedC34t38efTx+fGq6M1J7GwNLoy/H3X1/2S7ZfMrWNRQhp1SkCeQG87mcdhT9F5mjmWmS2ZefguOxaYSWiVm1QA8gL5721WHe9onT/vKlz/y1VN/MzbCGvlqISmympBUM0qCQJNzBHTy8eWHHaABqZ9p/31aLA76wNx/mnxwtzNfMVqrd2qEUnKDhUzxGJkG3gIHhc4zS7bd1WzRcWgAWsPZH9mtSpVmRHJ00xJ0n/iq0WjUCpjl0x6HpqKgsGeu1nUMTeOEaQQC3K588LslnHq5iprCoRTZSV3lSvvGZMabXsLDFdfIA5uoKlQqGZ2UrBIIcm45bfzwVMSSCd0pHaCaRBAkn5RaLVc1CCaY0AIoOkFgFB4ZsDM9T43wSmY0gM+6aNUsdLEAE3mDqIPxm9xiVN1poqd5ri8wQ0D3fdO0bXvbrOK8/kxVlu+kQSiosCy2H7vHTBB4cYIgec2SQajNoX9kRmc8kVQFCyV0sWtsF4YjfTqtzOF9ZGOmWqKiswbSWJIZBotNxvExE2GFNHJ1CaetWCmRIEHc7wJ+ODkyxpjhfXAnpcSed7LGGljKe+Sm0nvr2jC37AZ8iicpqRagrCSGVps8KwjZiG3YfPB2T7WprpMe6DewMjUBCxFwfL4YUHIBidbNwnZVuBafmBgI9nVNLkBgoO17wYsPX4A9Dgmsp1DcwfRLqmtQyuN3vNrQn9OiM2ppqZAgxK94SoMALtctEyfli4diEMKlBKh7tYYMIlogkN9k3mPDGiofwitKU8r3ndiAoXvdWkcuRjpfAWUpo9OqtaXQtM1arKFMjZmmDc25xtgMbQQ0CyDA9wxE3Sih2qo7xSdTSD9YwIm6mGVvusYi2LqnaBqkhSxDErJA0jUpG/ITfnMYB7e7L7usVyevu2ogtDyDJMiZhthYdMJKeXIuCRa9to5bW9cMNKkBilTSqV6hwxlnbnuvdPaqMO6bQIpiTZeI6SbCeEwPd6774qXMpodCol0UFdOlrMDIkESQSekbYX16cqrauI2FthJ2mxvNsAV6DqyaQSxMgWO3gRB9cQ0MqWJVqoH9nOJgkWmx3EC0mZ5LRdo5mkWL6VUhVGlZkGBO3MXnyOLEoOJfjCs1TVT1Hh37uwJ5x5EYB7I7Nq1B3qPpcOVZdMKIgwQLb/ZjlhqaraippBjqAmYBvOu2wm8TywqoWM2Rfiqoq1KsGAAMvzKtSugWhMzrCbytnU7zGnQQLDceuKe1BTd9BIAaisdTFZifeMC0niOAs3lKyMtSoUA7xOBLD3pnx9cX9rd2mZp94bCmQDJ0jjedVi0QSLCZ8MKcBiEGVYpP7w2EHULPuialXvLffvf038Mab2bo00rVVDSA1KOoIdpBIs0RuPyxmabJqsjil1kao6k3G/pjVdgpRNeoyEQxpvJ5nXU2BuogdSRjqjoaSrdZxIg5Ry+Fvvompxk3b79Zz8IX8sdjvokqTk3H3a7/OG/PHY0WeELCrf2O6r5vm8tq/jWnetV6dRPjgLJlEbicKRU2g3AibxtbbFub1Bs8QdqlU7257jneMLO06pJQsac6BMEQTA+XQi28Yzf8AZw5rVZUhsbrJplawqZiFIkLUAIgE8JgyIM2nFxrKmaqKXKkk24Qu0iSZg3NufXAtNfraZCKhNJrrF20NI5g22PzOL6sjMVyoDEFCZAtKwBYc5xNMNc4jkk1rNAZKl2ibqGJJgx7p3jYi/jp2xfQQtSUS2m8cAEXIsLgHa45A+gvZ/aVN1dtjSEiQOGxNottP54ubMU2Ze9YIzRBnig3FlJ0yCOhvgcBaSDuSxVLmgAIcMSS42qngg3sbTbkoIxCipl530E/FQN8MqqUQgR00qkFGNQENxGYhtV9RN/lhVVpKBpI4WsGW6segMzMQeuDpua641oJ7RMtcYkAb8/Ln6QiM2dNVxIuAbkCZjnz22HScBnPAVAzMJpmNMyW4mmDGzT+PhiFSuA2gIWfbYeguJiN8BZxVDEvqpGBC6ZHCoE6hFyZJgbk4eGN/2Saz8BwtMxb6dbLY6YquWSVClh/d6U7DSwKt3pExeL/hRkaoqJUECQQYekXXcDkImY3J52wqy3bwpOmmilNhBL6VapBESJsP64P7e7UpUiiBFqI0VCrKwu4ksDNixvEmMCaW0ELe0bPRV9s8ApJCI0FroaakanA4TEeJ526YDrVQRVZPdLMRBGmDO4N9vwwur0Q7nURShRpWpqNj0OwGI0mXTdyCCRbblEGIMydztie7ackdLtEO2t+uWoTTNaQthtoIvfcg/jidU6mNpfuzp1KAZlfd9JiOUDnhaxPFqqWtPS20W9fjhjlMkoPfVajKqGRs0m0bXg35cp54QKeBsuKuVzEA3P338dcU67OpjulkKHLrr1AETpjqPrOfqcKahAqRpQjWLaxF4vGr5eHjguAF7yjWbQ7Fm4RwtAkQRNiQY88RWlTb63iKi7bjUbcQEco2BjAnIFU2vwuIKL7Zj+HYj79KdMR9neDY7x+s4A7ap0RVHfqCuhxaQJ70/d8JwF2hmGKhUqM6FgTKjcQRyt5YadpU/r6X1eoTUkEHbvN94G8XtfbB1GluGefsOijs7wXHMZZZ78l7VzKd3V1A6e4BUzubSu91gtv0HPePswwLNFh9VE9C1S23UHGaem5eAoViR9WVtJEwCT63jGg7IkZiqakC9IiTAgMwP2hzLC/6YW8ANhWRUhmEey+i/RFTjJOfvVmPwCj8seYl9EQjIkDbvqkfEY7GozwhZNUy8nmvmGfYBs/PKrWn4sPxGJZjsrK0ancuGqs1OBUV4UO0wwEgHxUkjbrGIZv3s5Nz3la/q2/rjk7SqretSDnudFJisaBsHHCZN/XrjPHjd1Wk1pIBUKVIU6gRS5QNUC6vegUmUg2EXm0frghc0FzFWTGrumv0VFLfK/jyxSMw71lqVhDuZnTpkCkyyPl8cB9s5VWqM9vdTneNCCSDyviaYaal7W+UpxqUxIEmV7ls8o1dNbMAIh5aQDa2wHPnhtnFT6lu4QlkRtZ1cgIB0nkoA2vuMJcnkVcmTF4HmQTfwHTxxPs7OPR1VEIBAIMx02jrAHwOCeGuccO5c3G1oLhmj62aJLhioWoNdgzm9+6LEgrtMwb8zi4IgpU2poaZYtGokgNw3k7SIE4KbtFk41A74kCsTEQG0pYG3C3LfCyvlqgb60tDExBMA84BsBz84wDW4jNhHDWguLoEAEnnrRVOb7wtT7vSaqFi20AGAoJtMCRM9Mefw7O4qtUvAPCpgsOV2HqQceCg066YY7w3jcm+1jfywEDW1zqJgwGj3eIj5/ph3dEnZj5/SWKrb4wfj9ojMaqtan3qBVkjUGkG4G/LaN+uJ58lmR2X6xaiqoa0gXHoDaekdMCvmWYKWbUFOwFjteI8/wBzizMZdl3ncCZuIWR+OODQ0BpI8phEAXSQOHXXBGVss1ae9IUgwoVgYbxkapPp8IGIZxKy03pSrIgkhgQwvNoOkxGA6teo8AksNyo3Nj0HhjymtVhDMzLYASfAjl4/1xDaLoGVlzqrBNinORy6s6qVUU5GhxEyxG3j73w8Bjux0Klu5qF2IgAo+kmbk6SQeH70ATOAgJ08TRuNp1STa9v64P7KzKAt3inW5ApsAFAJJEmI6g7HbEPZmcxw16rhUjZcIOtBedraauh2cqmwKkPcc9JYFLX25bY9ziKGdNQNOTrJPESJvEzfhiPHEe0MxTUIij65PfeLMRA1DlcgnbCzuCR3kW4p+IE9bE4hoEA5BTJdaJT0qBlQLf4E+MxM/HFudo1WqAUtTOEqEBTJgOkbx8MZgyZvzmJMfD4/HGjzefqUaoemQrAVBO9u9WfeHM2t8tsdVaMTb5ypFQutEQh09lu8BapWCVDoJBBJWSQ+oTJ0iLi3lir2ayrJVqCoDMoeLc/WC9zzjzwTS7SpAmoWIbQFYQDr1njKRAWBfimZi2PchnxVrOwsvCqgQDHeyJvE+RwqoTEbky6+i/RN/sbjpXe3TY47Ff0T/wCBmen8S/pwpj3GlT8IWdU8ZXzDPiH7Qi/1tb/+n54UZqso0qAx0jS2qNweRAkYd5un9d2jP/FrRfwrcovgakQtWKRFRH0MzgTpYk8HMCY874zydtwWi10NEobsuqrVsvpLyAwOqIuDtFzvz8MEdqtBJ+0yKCTtGlZEctt5xTToBO0CqmVFU3v9qTE/EemGOZoKTIabUxo3ZhAG/O53vibB4PEe6MFtQxMfcfdK8lmCs6lN2mBttEXM28ScUVJOpYHExIkcQ1Gfw/PDQZVWmzSJt0ED53wPmMo7ayANCkgSYkKzLMyI6csG1tMOkmEms6o1obmRKrqZxSzMqwzQTcxwwxjrMc8HHMyqkiNN5udxHM+O454ApU9ZCimFgwSTPLbly+WCcnT1WurKQrCL3DG3hC7QMMhkQLHrPyVXxvxSbq6hn+6Qq1iSeZ2kgHfptvy6YhTBhahLBUJkCeKWYiNrT+GC8p2XqUO5Hd25mYZZEiN5K7YJ7wKVpd27qYggSsdZ8J9MVa1djThaJ4/PmmU2vMlZzLVIVeIbiV08tV7+V/LDDtDNoy1AGBmopEeSSY6b/PHmf7IKnVusXC9Rf8DOx29cLMnR1MwXUTNoFgItI8don44YGMfDgU4VIabJhTbWXWm51NpggaRuxIgHz+XjgbOVAzyBaFmTBsBNvzw0ZFyyAOpZn2IgGwUH5+OI56krqMwoaDIgCdrfGV54CnVbjjcbA89eyS/FE6+NdEuYHSLAmDNzMHqY2x7kagUNJ0kgwReDtN9t/P4YJ7s3MNB2b71pA6ddunwEbL947Km4LE2AEcI6n7sz44tYWwZNks1S4iAiv4hf+IZ0AE6QSxBbne3LrYG+PVzaCiFldXdERN+X54DpUgrlXmZHkLGP9Xpgk5e+iBEapZRO0zMyF9dsKqURYgp1CqbqNVl7tQrT7vDoINh15je+Du0ge+TSfv7Rzdp3MYiOzm307AmT5LPjyI5cjzxV27Smoo1AWa7auTm2zHnvtgMIxgBMbDBLjCVVFbVvLztYAGefLflt44edi0GFSrq31U4sDI122tMDEE7OocCMSGdQVeTpJbaxE3PLp8mOVyBoVRTbSxC0jOw/xX88BUcIjWaZjBFluPohP1GZ/wDcN80THmK/odb6nNL0rn/SB+WOxpU/CFmVfGVgc8/95zoAJHfVdo61t8Z6hVZY0tEiTw7EG3Ig+eNN2iB/FZ0womrUAkxzqXjnz+OEIR+FRFgBzuWAbmY3J2jGfbG5bNGTAHAHdw569F72Wx71CWks4JgEFYnckQZ1cpw6Xu1CMZngFxJhQrCBPUYWZAsalIcw9zuTcctpkcsX592lSh3RJX7QWAdRA+zMX8MCbvtwUFoDpqdd3xyVdVWruRTZlhhUtzVVCld+f588XZNUIdtSlixIp1HKoQxJAPUXn1+NuQqGiTLU3BBEg3BGm0x8sD5rstihdiq8OrSLEcIMRFtsMDmTBNtxVVz3eLCrMvkUdlCEU+73dQpD6heHaGhbxK3xV3Tp3ndurOWWGMRC6h5SBGFncSV4h0ABkmOt7HBdDKFiVA2vG0SQP0w1zGtzPspa41HWbGhy+iaZ80mRSzsAPujh6CZPOLX5csTpArqU6nVRpUU2LF9UFuQK2EkbScK6Eah3hJQbg7xPL5YcU+6Kgl2FKIHEZBu3mBHpinUYGWIJn7+66DvtGrITI0wPdqseqssQSCNpPFuLeAxDsGrIfuh3e/vGYZUInaY4totgarpUkU7LJgkyLsbxAiYB9RiQrOGl+QGzXMSZmDHPr64b3bi0ic+McFAE31bP6I/LLUGomoryygwduZMMJgAjb54jSr1DXMVDpJiGEFlPMCAORjY4s7KpoVYox1uSTTLAmd55cvLnvgXtYKH1U2LMRDSduYHlhOBrnlkX6LpAGKbKGZqlu8QTqC3P2DrK+78I+PW3ufywKoNKo2kaQ0BmECywTJG8Hx9AxWeSTdeUEx/W9umC/wC1nAgqptE3BmIJmfX1OLmAmCDkoLWss8Z662V+TyvA6ilqB91jpXUCLEcR2M87TikBlAUrK90SakbEKV09NoHrPTHlHOPp0KsIBBCr1MHy5+uJCfcDPcg7KN+izOxvtsPHAkYczc9VwImGjJH9oZZmFMqSQFaRJ/y/z/nintrI6qiKzASWg8rvbaevywKcnUGsjUFHIsJ2k7RznYc8F9r0+NGE8JZouJIcWmxi+46DbbCyYcLpjS03bv5b0K2YNvdgLpBi0REjx9MF9mKwcguajKqgnr9dq3a8BTBwqSi3dkDwvfZjYRN+m2DOwqf1lRiQJ02UkxxrzJJ8yT44F4GEqzUpENmN3LPyX0b6IacU85/7gj4AfrjsS+iY/V5wdMwx+Kj9MdjRpeALGr/2FYftekP4/O7QKhgbbgk+d8K8mV7g6Vqd4RTAIvLjSeu2ieWG/bKg5/O/9X9f1xnKNMqFcGJAi+3CB5ecTGxvjPcYqOWpQfEHkPhN0o0+7oFtffGou4sVgFjbnrv1wtzQRKxaWB7lVAERfqYOxg2F/DFuUy8PSYmQWGx8v3aY5wbYr7Ty7BwRcKiidxMDlY+OxOJpw6pfgg7S45tkoirnRU0E2m3MiSRAiNz16YqrrT0kFjqCWBLEg6dvdi9pHPHvY+ZHGWYiATtMAb3O++2CcrkGqU+8q1FpoWIVjxMSpIss2uOo6XxzaeFxabAfKr97iYIEoDM5Pu1FYOpNYzA3XSbx0/TBvZuaQd6S9vq4LEAmGNvww5zeUqvRFKoVp0QAKbEBtOjhEwZOsXttzxm89kSjd24G02IgjkQeex6bbYYYdfem0nYXQT+415qeazA7yrob7RIAEq2x385xRRqjUeNdPdQKc8QbRvHz1eOKRRJIkA85PPn+/TBmY7C00g6k97pBeY0EMXAjnI0jfaMTha3M3XOdiJw69PuoUnugK/aWSZuLbjeOsemL84gVlAWPAeJO/L93wGlTSdUEMGkfGRHiMTesxaHJY9T6/qcTgvCeHEtxh2WedicgvTVaHNMBanDAJE85iTG3XFirqZrA2Wb8ygmL3v8AhgZezXqRpAItIbbb+vzxDuGSzbgiw/ygiPwHwwMNJwg3SC4ja+/JNqdEfwsib0mb1kH8cAF9JBAkkGIvxabEzAEHFMsYhmgCIkxBvtMYbdg9lEuKtWkTSAJI5kQdlB1G5G2JDd5RVasiAc+qAp95ENIqKAHIKibmNvAjF9NGJU6mPu7MC3CBYGbj064b5/KLXQOKfclbNUqLAc2AEgTIIva2FripSZkZgpRSRFxBAMg+IInmfTEFuK4Qd7gMOHFDqNBcysww94nefj+/PDLPUx3i6mGn6zVB29w/eJHywoKtVAHiRy6E8h53jDTtTS2i+5cepRPzjf1IF8BUYGkXvdTTrOc6SOEKqsjakVAdLAkXMwLKRfr+PlieRyw71tAIAQAjxWqvX4YXVFItqkGBPKxkeUeHzwb2QdLtcH6sm9xZkN7jAPggJziLmSvoP0WcLZ5OlUEeR1D8sdgb6OcwFr58E7sh+dWce4v0jsBZdbxlZjttCe0c5A/3oPyE+uM3SuiaFcuBcXP7lto8jONF28R/aWdE27xTvzIT8zhB2ItQ0cwaf+MFphDIm78UAnoOhxSLZquWhTH+OeACuytRddIAMGDiZ5dbbbi3znDbJ2JB0iEEiL+6OYMR4eWBUFJaSo8fxQzC6yCSCrGdxw8+WFXbSPA0E90yATyJAFjvBt5Y6nTBqYeSGq7BJzg7taCsrVg1R+6IvE3ixRfhBmb/AM3lLsuhVoq71Kigd4oVQDYVGIN+ZBjxMYymQyTOxC2jxtcwB++hw17B7Q7o6aqlkvKCzA6QLGJBERvh7hNmlAHPbD4jNOc3UpVUZQkJI7tqSswUEyzFbRMAGPPncLtPKBCkOK+lIWAYMMxI3nhDL8fDBmbzdNDUUy1SCaToRpUH3VN5lSYJG8YC/iXMEkcI5KQL+Xhb0wDGu3qXPMYRxmNa4ruzlVbaC+wBtawJF+nzxxoPEhAQZ+02m2nkYPP3Z5+OBu/K7cXPbwAjlYxfHv8AafCJDapv1jzHly6YW+kcRPFHTILfJW9o0qbOAlp1arEGynrz3wNSUFg2kwSAV36G3WxxZSZqjAaftAnlMi9435R+mDs0pZ9YAU8ViQSeJgduhPwHjgmgtAZKguifL59lzZIVNJRYkGLXMT0MARzPQ4hXRFTSUEwYKib+pm1sCUM4Qw1AhYux2FtuvhA/niSV3IuD6m19zHl8cB3JNroi4ASh6mVkRDHVqbUDYb2iPCD54bZlGp1dZzCl5EJqZTpI1BS9goCxYE4AfL8JXWIO/qRy9J9MEZClSarOYJVY99dUlhESBO4mYG98WCw9UhtXOLK/O1RVjvdSLJIdVLKsyYLaoJJvYA+eKM5lu7YCkVqcKyxi6FQdpsNRg88G9pUsuEqM8CqwDUgdQ1Ix4NUWLATM+F8IAtSsxKrJEWUQANgN/wB+uBDdmUyTIZmi8o6h1IGtQxEeFwN/Azi/tBo7sm8Ennbhp/hG3phJVDCYBDD02t8caFc1TBoNmBqpwZUR/wANY5j7Q5/piKzBIMoKTjiII1yS11YmVpvpJmym4tzFhM+MTbBHZ9VSzaOE92QZ5yaa9fPzwyeuzVQVKJRNJu7A1BlEDTJAI3ibkeWFHYYJckEA6IEHaXX4YW4ACVYiQth7AUw+Yz1yYKc/81Xnz2x7gz6LKQL55l2NRR8C/wCuOxcpDYCzqx2ys72xlwe0s3MDjBmJn3LfDGTGWIpqQ4kgWHpa15HOfCJxtvaOkD2rmpIX/DPgf8P+mMQ1XhVQokc7z48tz5na0YpOB710K/SdsjoislQhqbFhxOpPLmDbym8xFt5xf2hwtdg31cRJgnSRMco8Y2jwwLkK2p6SaQDrF5PUA8tzuZ9MR7bolaqAMCBTUzqsYJ2PPE0WYqsOQV34WlyO9n3Qa9bKCTTjlPFcX5jEUrhKxaxXW8ad+IEAg7XkYRkSBJ/qCY/DDr2f7PLMtWoypSVgSX2aGBIAg6jyjDjSzDlPf4mjCjWyhp6EdtRPGGNgQwKjxIMGfPEQLmSST1aCf5+PX440fb9PvKS/UpSAI01CyAFR7qgi4BBtykdL4RVKGmJkG0iNvh+/jgQBhgIMZa8OKH0cPmvrt8uoPj4Wj3iTHDpIAVQRqDDc3G06r7Gfh72iyoDLXI9fXCtspXA70oAsBjfZWJhiJkAmfnjnFtpKhjTELR1a5CMSHloGp0QEbjdeo/HAeRa7iSAZ91NREVDcAj08sE9j5pQqyS7DkLja3mZnrgyropyrahPFKiN2Jj+WK8YSWRvT8UiUuzdRmVNJZqkcJZVW0tIg8wNowNVAIWJ6GI0kwJ2tG8cvlijPZvvKqrNp957KBHWLfPFuWrgEo5Bge8hkCT15bgR4YsthuzKS6ZxKVNeCobzwzeeQ38cQoUuPjU6TM36/v8cGvpkAXBG/n+OGPZ/Z8urFdSTOknSXgNKrMFjttbxwVkvvLAAciklRGDUzWK6iw0lgCvdwbkWkajOGGXzFPVXbXTAmnBA0AxvCk8v3vhnmKC1KdValDurwlSpH1YkQggTpjbe5OMv2r2aaLaaqgA3UgjiHIjwtzvgbEJrXFroKMrdpqlPMU1dtTVCViChBiZO+03vyxXnU00qTNsYIAMb0wOXiP3OFdaoBYQf2P5/LDbMsFp0mC6TAuYIJ7kx87XxFVhaAUNOsHOMJVXRTUJW6huZjb5i3ng/s8zWYKL92I8YZDt8fmcUBWJLkC/FsLweQi5nri3JEtWeV4ggECx95Of76DphLgYVpwMSV9A+impD55eXeKfiX/QY7EPovU95nv+dP/P8AXHYv0vAFl1vGUl7bf/8A1M5JO6Ab8hSgeROMwlOAhpgapGokC33d+e+2NH21W09rZvzT5ikDjIuzKVcEQDp3G69QfPfFS/euKvU3AMAmJGe8dEa1MjMUWAhNa3tMlpO19+cYaHJJVqBSpZDTjWw2jV9rr5dMI8ozd5SYkQaq8xM6lJMC43wf2vnnRxpKz3UySJHE4t1MHbHFpNQRnCJ723dNt+9CZrILReppXURoK0yC24v8PPn64c5Dsqg9HjqvKswCoRJsG2IkGSR4xjP9lVKjNqLX6+FwLeeNR7MqjUqqNeqh1D3pIhQfdk9Nr38Tg6pMls3ETrWaVSqDFLBGcemvJetlEcJSbVTURDaiYsBGkmPEkbfLAXbmVWgUOo1V0KqmYMMWM7GwFv0w0oEBaxZIWmzngLTwx/ljY7n4AYQZjPF31UVKAALcajv5czHwwDJTqxIGFyglVKTuuhqjR7ygMI2/HeMUU+wira2QRzQEi+0c552n1xKhVKyJNhcQPx3wR/GQCQw8AYiYB3ne5EzyxD6cOJ4oaYxDoq0FPvPqAysASQwjbYiTvvOLO0u0FrHWL01gERE7nzviFasWEGBaJA2v18x+uB2YlvLwA6+kbWwbaVhyn1Qkx6ecG8dN6NrO2YCwvdoNpAgzcQPsiPHFz6qIfQoeSZi2/wAm2PPy3wEuc2uJ2mRqv4eOLcxUhiJBInnJHX5+XLCu6HhiyZfCXKqnoIpqQJqL72qNOmdxtfGo7YyaCKlWs8tBVAL8pAvYAkeWMmHcyFkhrmwnmfT0xoaOep5l0AVkqAHUZJDaViwBkWjl1thrgYSWPh9rTy5qzMVlqECpqCCGHES4nTIAMjSN+uBu3gq06f8ADnWwUFdieNmnlYjpFpwZl8ipdqeiE4SDxEgsCGIELPurIPu23k4WvrasTTUEUxo33AYiSbSd/iMBxKlzsLQDxVX8NTWWgkExbbYG/r49MWZlRpSV4RBv4Uyem+Ftaq9JyFPXhF12HLzP4YLzuoUabnmV5D7jA+vpbBVGkQSZ4IKTwTsiIXrMDpiABxEA7C0iw/fpi7JqO9aN9Akgap40vGEroJYLPSdQgeZAgiehwf2JTXvWAVmHd8yJkunMelvPbC3gEK294K+h/Rel891775R/XHYr+ilb54xH123lOOxfp+ALKq+MrNe1jH+1MxpIH+GD6d0T8sZY5V2WQJYsTJIiDEWiZ9caj2hpz2nm5++m/gKX79cZuiVCVHbi0rt4lo+WKTjD3Hor9PDhbiO6yjRy2k05EMKgaZsRqW2wvi/tOmC4BAnQTq+z71QwY+WPf4QMO9UgDUoCcxxL1xPtgQQp2IJiIuGcje9jiGPmpAzyXOaHNMZRPyqnoim6leYMjp4C+298WUqRCFw0OZiGI57zPhtOJayWmNHCAYEm3O525/1x7VYLRC6LtMmTbUfON7+uBDnSBN8lDmMFMHWvJRz+fapT7tWINIaWv70t535+mKcjknLGNAIG7CftRIvMycUvXB2MQOQub2k8zpHx8Tg3IZ0Uw+s8liATsZ88WXhwEKKJa4zrIIKrk6gJsFufd5ENEDoARiYYaiJ5KdUmGkgx4EAn54l2pmAzu6k6TBHjYAnwuMXtl4y4MggE8vQD4z8cAXwBJzMD1ROwsf79LIfLuCwswGoS24AnffxJwR2kiUxIZm8NMQI3/EYGyqKCJHSdNzE38JxZ2lVVyON58d+Xx2xJO0reF8Bo3zbd7BRpsCCxLBQpJncxFgPGcVVCIDKwCEEcUCOV4PXnifZ+UdnCiT1BNoIMjoRaDgntjI91VC/Zjhj47COc4gvh+Gb5qm8tJgi1vbgqMplmadLKIi4uLkWt5/LA5lSRZWBIN4Mi3I3/AK4Zdm5lVD6yAWKQIPJrxcx1wDnagLvEQ7WtBM/hJvjmlxNkT2tDRi3Jic1rVaB3om5PPWwJG52FtvzwRmcutJhpANtxxAdBAg3vJ/XCijmwHDHkQSQLtpEiTziI/XDqsxqMraCtiCRawMiB04jy5YioHNO0bJNEscclJ8nT7k1AYYiYkmL9dotgTPD6qmCYAZDJBKmEeLGx8bYJzOYZaXdxw3B2kS1rbjkcUrWKpSfkGRgJttUsOfL8MLBOGeaNrRjgBL6mQaoCwqKASbBY2XkALfHxwT2JW01Cwj3COBYB4kOw53gnyweM0jkuwQzYKWBCxDTFt4i3xO2F3ZbkvqHCdJ2PQoeY8ccDIMnX4RvmYw26r6N9Fe2c5/X/AJY7Efon2zn/AF//ABx2NCl4As+t4ysl7Tg/2nmo++hn0pE/Kb8sZGnVZQSBAaVO0HwIPlzxrva5h/amZ68B+VLxxlGZQdryTyFpI8+WKLv7HLUoHZHRSSuzMHbckCTFyGHTwHTlhh2hQdwDYQhJiRbU5kA+GAaFRNS2OrUOS7SLTv8As4fjiI4rDpJI43kgweU7+HjhZOFwTCcL5hI+zKg1HreL25/liksbhSQCJjUL3G/6YY55wrGoFDMAsrEgnY2jYR8/gMezy10EqpsZAueQnyjFlsSXnh5KlVptxYW5eu5AUqTH4xa3hvywbl9JJ3FztiytlZkAxsqqVMkxBBIsIvedsQoo1KdSSywFQiQQZMiIkfrg3VA8FRTZ3Twf1+0VlaaArUZgFJgBjJJAI9Lnc4PoZyosmrSRKYE2YGPSbz4dcBNkcuVWZZ4IVVJvxMQIjqSPTExlqZYIUBVQFKgzBBsdUgAnrM2IOM2szvnEndb6HdfPmd6NuyJ461C8zNJCDWpsCpPEpiVk+G2/PAYy/eMQCoCiSxaAPXzwzSnQFN+7QrdZBJJMG1564h2fSV+9GZX7MsPBSD9k9ZwxtVzWE3tbnFtfRNxlrDS3H8/hE5eugScuFqVhIMki0Hi0k33i2JVqitTVsyoRwAF4yJkbwtxucKswyqfqV003IBYjWQRqvBMiFO4+NsV0itUgVOKmCAKq2Y2AAMiTa974A0XHbk/+unDyS5E4YVy5cLEtfTMrcEbTbywE1GSdJ2uT5HDDO5RKOk0wagIAAmfeLGZA8vjgRMnqYj7Cky52FyxnaY8OmLtKpiGNA7IMP51xVPdxERe2+/L9+uGHZObHe8THVsOh5GT16Yr/AIWVPdr3pBsywBp6mfWIOI06RpliycSCdI5ywHK1r4J7hUYR+0vu8LgVbmCjVSVkjVc73kG3y+JxfmP8JZssgAAcwHtvbf19MEZamFUsEBYsp6kSFPnY2/XEM3UWAWgHWpYGLSX8J/fwQ82HBWGECABfMoQaZOoMPK3Xlgjs9Zci44ZvYQSuAzm7CIuN955dfPBHZVYM5USCBNhezLz6YJ7XNbJTO8Y6QDML6F9ExmjmTf8Axzv/ANNMdif0TMDlqxHOu0+ioPwAx2LtPwhZdXxlZP21phe1KzH7ibbxwDGc7MoUjWLVFL6SSgB94pULEEREESJaw3xp/bwj+06sgx3SbbzK/qBjJtXqpqKrNNmGtSJDaKzMAeemTFomYxReQKplX6bS5rYV9XI0qq1czSXu+7cMwJsQ72VQAAukb7+mCcxV4oFQqIYTuSQ7dOs7/rhd2v2nXq0yCoWkGLKirAUwRYxq07+E4u7XALog+2ziQI0nUD1g73OBdBeE9pNO5vq25DVs2VMjhNxafiZnc3/pidHOsoJpsRebgHysZ8cR7KTW2kzdjPhaYwW1OG02uoIJH3l6+BnDRUaHQl1GufLuevSEP/EuoDK12ktYRI2tELb44rp1qhcsG4pPynl87YtzNMMWUCNJCk8nJcDbltt4nERSCtbhJHnz8cHLYkKvDnODcta81dkqhJSk2llJ8dV4FiD488FplPrWQrwjSbxeZ8CD4jppwsFAaCw34jIJEXsfDl8sSz1cDXSYkimdQIBhizT/AOR+GK9aliOyYnUoqTiLcF1bMs0oWGmdgABsOm/riFDNNTLMrkHaw3seX72GJUco2tARoUnwJtfYWiAMdmkgoL8Sre28EYOW+GLK02i3Dc+d9yY0qtNxbR3hBWNJBnWQDMhYkg7HniGcdKa3Cd4tivFvuTZoIMTtvgLKLxEr72klBIuQwgWMzbaxwfQQswLrLPpLLufejYmRKwbnACk3HmY1bpCrVS5jYBnnreha2YdizNpuABpbSLdB4W+eBspnWonYFZuvnuRuAZHTphlm4WoQF0cIsQDaD8pvIscSy9BO5LlSGEw0cIva/wCvhcc7LXNAwxZVyxwAfN760EAO1373WQGXTpCxECTYWged8QbO1GYuWMgxA2HKI6WjHtSiBqEQUTXr62W0bD3t/AWxPJUFLuCdQUDkRJbzg9cC6owDZCdTY8uGIqzLZmOZB94tzmP3fpPPBuYGpEEyS6G/iz3nn/XqZXPRg1QC31Z5AkBTeSeUD8MMzPdoQA5BSFj3jqcXvNzbrbywtxB2hxCaSTFMoJXWCSokrsR7plTbxj8Ti3s5RrPTSIgmY1p4jmeu2Le1nh5KKoIEWU6rbkxyMj08MX1w3eLrVb0wBoAnhanI22HwF4tialTE3JGxgYCATcfT0W6+iIf3StH/AB2/0pjsd9Ebf3WsOldv9K47F2n4Qs2r4z1WQ9q6urtevInStNRvzNI7DzxjqmYp6I1MSXJ0xa/rbz+QxsfaH/1XNGQOKn12ilO3hjEdmVBqErKkcREAx/PFFwmo7ktGnanPIfCv4Wosqu0zq0nbpHzF/lzw27WrspUKYBZyduTR03scJ6NF2qcRAOpQ0RsWX43jBnbFAvUQSXbSTuPvv0gbY5rB3gnmfRBVeS0/T6qfZbgVNZYbnUdwLRv18MTq1gWBM2XSAOYAN5m+AXbhGkefUHDjszs6pUC2ISTLWgdY68/XywTw1ri525SHksAG9Q7Vb6qkQPfuYMTpImfMg9dzgcVmLJ9kEGZgnlyiMOczSpOiolRiyatMi7ktqsTYx4YUZemGB1G8X6jx/dt8TTc17dcbeirvL2Onl8Aa/KGzSCCGZiL7x97+f88dXLCijAq1Ny0II1pMm9uUn97U59oEA/C1ognn8cF1sjlBQnvWNWJ8NUTEQeZI3xYwgAIGuJJv6peUiCJ5SRY3APLzjHlMNzm3Uz6YsohgQrypMEAg3HL0x7mXAvuPDxwBZtAK2yqDSLjmOqHqtxAcuGQLHYHeLGed8EZeuQzAC1zLGT4A/rHXHuRGkip3feQTwEWiN/j4csF5/N/xDqEpBTaXkwQFiCNI+1N/HDT0sqMAjO+tcl6HYREbjUQNlHh8R/TEasiykFCCN97Tf98h0xVlqhKmRcyDJvbcYa9n5RUZe+0/Wg6NiFnTcztttzk+qXlrJJXMD37E5KWZ7NBWrRJJNAKWPJxUlgN7aRPxwqSqwfUZi2oyTqA2jnzthys061ZqlQMoVCZHDVkEhRy4Y8d8AZiirw1M3Y3QCCpOwmII/IHpitTdiBDr6k68uSu4cDgRrchFW5L3D7sbTAsD++eGTHVllA3kEetQj8uv8lzZdi2gCIiZ394fC8YYZdZpKLbbxzFQ2mZ+WG1AA0dQhpOxVUJUyLTNSWYmLkE7R1PhgnstGRgDeF84BemPO0YhXRtUkg/O3Pn15eGLslR0tBOowZv/AJqdpnkZvsZsd4B5BbCe9jsZvs7r8vRfRfoiWMrWn/6hv9K47HfRF/s+Z6fxLR/2JjsXqfhCzK3jPVZP2kCr2rmSebUztPKkPwxnYIyyHu1v9ub8oJ8TtF4+7JnGh9qtI7UzHmk3i5FOPyxlaAspYlUATeYIMA3+OKB/tctWhOFt4sj6SxTosaRBaoo1DpqQgkRMNyFgDtO2LaxJqSY9xL7zxtzFsAAMr0wWOnWpi8AlhbpMR8sS7S1Gqmg7oI6mWI29cCG4n4QYso7Qe7gm91XUkF4UMS5BWDYH7Xx/d8N6mXfQhSuqgK0DWVDEOdupJNhHI9MA9mhQH1lw0cp5xPrOCOz2Xh1OywxgQxm8iOQInblPng6gnjblnZIpvgyIVz1neoq0uGpoDE6QLwJvtueXTAvaoZXHe3ZhplY3MXPpHz9CnXu1PeVNFUbqswTM25QQQfPC3O541GLsACQAbTFvHAUWGcQyjXkmmamzEn96yQ2VrBarqEc1JKnTBEEwRvtOLqvZDAPKoQp1AIe8B6ixtAiTsOmBqeaNMs6xJ3BEj9fT5Y6p2i5ZYqJI25IJ3t1OLpxnwqu1rGkh+flb8rzOFu9pq9MpLCGJBtMcvGTE8sdn6mkHX7waFEADSOcDxG/PBnZeVq5trGWQSF2G8WG03540vanYFTMaE/h1paVguSIttsxMRzid744khwxFKJBDgzestSovXQMxWmDcaQdRgCDE7HBL5WskBQrnYyxixIt0NvngKnrp6hTeFXYG8yBtI/piYzjgHS8c4kGSRffHEPmQQjbgw793C/RW0KpZAe7u1QqywbDSvlBMnfpgvtDI0+HjLFrBFAng4feJtIvtgKg2/ESZMmTewHyA59cE0M4Cuh6amAdLBbgSDeTBmWF9rYr1WkmZ15p9Jrg1pAzy0NAo+qtMd4SqgaQOFhpLCSD4A89O2kXvivRT7uERkLkpquRNtMEmd94HPEhApd+pYaopkWgBQWDDSBDXv4YlmzVWoGqLqUkBYJtAOx1TJiTOEADf78N0ZIS8xAvOpQKGHK3JRFBJG+l5PPYemCKbTRtuTYxa9cwY9euPGyb1mJUaVBuZkzE8zffHiGKK8N+EzF470GJ6YY7CQCDe0qKTn4sJGX3QubdQZ1HVAEiCLAX3i+/h4HFmTde8+r4zoIg+DLyj3t55beOCBQFNbhSTKki9mv0vERiNZUWuSphypkGwUACIt4YBwgK86A3DvC+hfRB/s2YHTMN/oTHYt+ipYo5m0f3lv9KY7GjT8AWLW/sPVY72lcf2pmpE8VMf/ghnfwxlXsEWpq7uEIg9KYsL8mJxq/aox2lm4m5pyfDux+mMmKp0LeZAnqYEDx4Rw3HlO+M9ziKroWpQbLRabC2vyrlzLM1INZWdSZ2YhgJ9I5YOoBAy6RcIsGJgcVzaYEXgfPAdGZpXnjSfHi4fgLHa/XfEcyWFamyji0LYwPvW3iMANp8cip7QRw/copqZLauOSQZm/wAIgdI8DfBObYvpMwqy214jcbbifUYDTL7lrGdQkwC2okiY2Fv1xVWzLalWNLiftcJkCxvEQY8hGDptxHZ3dFXqkNG1wVmazXfMtXVKNI4QQZWLX/H5YHuWI6RNombeYxRUqEALAGieEAaReD4Gd/OcVDM6Sx2Biw5QcNqMLWwPLXRW6DsdJzmc/K9+f4RDUwCQQbfp+hxPs/s8mtTdqfASoMjlImRuB44or15LkyAdoibLHPa+Cuz80hzNN4bWQqkaoX3oJvztEbc8HTNSEHbRTDWyIMGepAzWzymSy6V6jUZDAFkQKyiVGxOq4JExYYr7LzfenMrmJZSNiZIIIsBq2G8+GC6faZc1VShUZSGXUtQuDwk8pAnqOvhhT2LloarV7mqRDKNJkgyAVPMEQb22+ASd+aqtAwovtbK0Dkj3KEE1ACzWJOmSbkwIG3pjJ5fszSRLqysbGbeW9t5nbGqz2eFTLQAw0sDFRxLagVtJJsT0674yKVUsFmA4YkwCbEAb8vzwY7wtIXUXU2vBJvI6alG00AB0xAK7+JxGuIZ/AH9/u+KXzEK5Amf1/U/LHlesSWIi462iNvlheEkwrrS9tQ1cm/Hl0R9GltSOvSBrmbTpEchI5cvxOD+2KsLShoUk6tzMAX2sAY/7vTGZSq2mZspHD5iN/OTHjh1lWNVZqFQPsgGCDEfC/wAhjqtMtuTP3VCnUa9wgQjOxcwStTmJAEyYsb7bEz/24V0FC5YORJGm/Ud4Dvhg6d2sIyq54mDHeB4crfjgLu/7uSCI2j/7g5bct4woEFvmPlNDf8uuSEeu6WlSCCQJkcZm8c8VZNTrpmQxYNYyIsw96Pw2xJ11GQCYAXefActsTydMalGmCrRImTqDTb9MMdAaVccaoYJy8vLXDnC+lfRVVgZxDyrBo/5l8h0x5gb6OyEq5sE7iieY+y/Llj3FuidgLHrj/IUg9rP/AFLNHxp//q/X8sY7J5VSUEzK8QtItJi4g2O+Np7X0oz+cPM6DvAjuT+YwgymXpTSUVSNaywANyNRF4gQREX2PXFMmHv5rR7OYAM7vj4QGXEOsEQalO0bQwP7nBGfy5ZgV0kBFkGV+2/h4YhSZSrsGJuDqtcqQwMQIvePDF1evwa5nSYgx1I3357YWXkVMQCl8OEHkDzPFD55pVSEUQBeZAvsb/li7JZdFUlTLRdp2iSTf3R+QGLxWD00biXU+kkbE8BIvIgcuZtOCstklLtSJqatJMMot9cKSmYvMTBgeOGkuc3CBA6oGBtN2M3PP8DWSXZ/s0MNSkq0AeBPx3mPlhUhAI1AKfGIt+HkcNMvUVhU0lW0hidVOJA6HVafGMTr9myXOimTTQOeE31KH02JmFkzPI4NheGw4Sigtqh9MgHMjd1iyW/w2qAvO8+AN7bz4GMFDszZgZJ1OTpgSrLC9bybT0wTRyqaVgKFYSBpYW7kVpEGGs2nzwbkaS1IN2BClSs2BqKjApcWN42IIuJMcXvnZt9ELm471L+eU8EZ2R26tFkXu6VMkBTUJbiVYWZk6dunTBHaHalHLIy0ylVH1MyEs13MsZA2JPXnaMK8hklqrT0AgOCwO6niKiZNp07AEbbTiNLIq4DIDGhXAIA3gASTE3BjHBwNyFXNMiYKpzCjMVBK92As6FMxpkQWLWMEWAjbCzJ0O8pK5B1a9J09AJmL3HhvbD3uhT70SxZNLPzK6lDixNhxBZFp3i0j1IAYcTBFRjIJkOQwIbVJjVczywOOqmilSjJLK9fupWodjAPIz057eGLcsFqXMFRBHnfflsT+eC6uX2ChGMKCNPEqlEJYA7qodZjax2kj0MwHvhQzsgKqD7oBJ5R7w+OG4nEWF12AWxOkTl8TmiqaCQAo0xta4lQbecT54BzICcSmBzHK9x8Y+Qtti0FzUaiHh6capUEe8qmLjYsJ8jE8/K1aoqEkKIqd1dRvpN1+8OG0b4SwOYZKZVw1GwYkZKh85/EnShXUREAQx5THl1tg1aWnLhSRAEGCD/vheB4c8Adn9oE1DTgc5OkDa/MyL2vhkhNQMhFp8+bWsRzE78sDVqWDYgC6GnTwvLplWd1RmKLOfvN5TA90bm3rihAoqrp1f4gmRE3i/TfA9CsGy4YUXkuASo8DeSY0XFzfVzAwTpCihwPL1F4oO8oTqnlclYF774HCQIlWnVgQd88fdan2Aphq2bn7tD5q+OxR7J8NfM/ZlKOwtMVLbcsdi7R8AWRXu8pp7V+ydarmqlZFLK6oLOF91WUgiR96eeA8t7G5te7gCUsssm3QkJPM7EeOOx2OdRaXErm13BsBCH6Pq+vWyCecVQBtFhpgD02xVW+jiuzSUUnr3u28CI/d8djsR3DZRfyHq1fo6zAiALACDXaIUyBERAPKOQxfT9hM4oIDiC5a1QTxEMYmnbiE2IHhjsdgu5HEoTXcoZn2BzJJIVCGnXBpydW88A3/AF5nFSewuclTpkr7p10x7qhRMC/Da8jfrjsdiO5HEru/coL7EZsKAAVI3E0jtT7oRIMfVwpvfEB7B5y/vXAUjVS2VtSwY4YbikXm847HYgUhxKP+Q7NeZX2T7TW52JJIDUouTqEADcknzJO5OC6fsdnWEKFpJpCwrKJC+6OZAHnOOx2J7sTmo75y9f2BzRY3HEsElkmICxq0TGlVH9TiA9g83xSs6om9KDpgLy5ADptjsdie5HFR/IdyUansPm5FQqdSHUrK1MRwqojb7KKL7gHqcQX2IzUEGmSm4VjRInrHUgCTaecwMeY7AmkOJU9+7gqB7KZzVIpsGhZYGjLBY3JMmCLT0EzGKB7J5g2K1CF0ABu5JimpVBOrlqI9TOOx2Awc0QqngFZQ9ha5bUtNw5Jkh6aiDPQ25fPDWh7AZgkawsKIH1pB5blVnr8cdjsE2g05qHdocNwV1H2BzAQIe60Azp71yLRyKkXg/HEx7AVpUl6RCwQuqpCkRtYg7fPHuOwfcMS/5D099mPZQ0DUaqyszhBbUY0Ai5MSSTO2PMdjsMawAQEtzi4y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https://encrypted-tbn2.gstatic.com/images?q=tbn:ANd9GcSmQlBYvtWZbi-_VEBiNa2GWOCqmjdDfmk0mOlpNJuD2oKTgvtJ_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Ornamentation</a:t>
            </a:r>
            <a:endParaRPr lang="en-US" dirty="0"/>
          </a:p>
        </p:txBody>
      </p:sp>
      <p:sp>
        <p:nvSpPr>
          <p:cNvPr id="3" name="Content Placeholder 2"/>
          <p:cNvSpPr>
            <a:spLocks noGrp="1"/>
          </p:cNvSpPr>
          <p:nvPr>
            <p:ph sz="half" idx="1"/>
          </p:nvPr>
        </p:nvSpPr>
        <p:spPr>
          <a:xfrm>
            <a:off x="457200" y="1524000"/>
            <a:ext cx="3733800" cy="4419600"/>
          </a:xfrm>
        </p:spPr>
        <p:txBody>
          <a:bodyPr>
            <a:normAutofit fontScale="77500" lnSpcReduction="20000"/>
          </a:bodyPr>
          <a:lstStyle/>
          <a:p>
            <a:r>
              <a:rPr lang="en-US" dirty="0"/>
              <a:t>Bakhtiari clothing are said to be so guarded that they protect the people from really high weather conditions. The people of Bakhtiari don’t wear shoes because they think shoes belong to the people who live in the </a:t>
            </a:r>
            <a:r>
              <a:rPr lang="en-US" dirty="0" smtClean="0"/>
              <a:t>city.</a:t>
            </a:r>
          </a:p>
          <a:p>
            <a:r>
              <a:rPr lang="en-US" dirty="0"/>
              <a:t>The men wear a tunic over their roomy trousers and the trousers stay put around their ankles with wide embroidered bands, a leather belt, a large sash or a rolled cloth. </a:t>
            </a:r>
            <a:br>
              <a:rPr lang="en-US" dirty="0"/>
            </a:br>
            <a:endParaRPr lang="en-US" dirty="0"/>
          </a:p>
        </p:txBody>
      </p:sp>
      <p:sp>
        <p:nvSpPr>
          <p:cNvPr id="4" name="Content Placeholder 3"/>
          <p:cNvSpPr>
            <a:spLocks noGrp="1"/>
          </p:cNvSpPr>
          <p:nvPr>
            <p:ph sz="half" idx="2"/>
          </p:nvPr>
        </p:nvSpPr>
        <p:spPr>
          <a:xfrm>
            <a:off x="4648200" y="1524000"/>
            <a:ext cx="4059936" cy="2057400"/>
          </a:xfrm>
        </p:spPr>
        <p:txBody>
          <a:bodyPr>
            <a:normAutofit fontScale="77500" lnSpcReduction="20000"/>
          </a:bodyPr>
          <a:lstStyle/>
          <a:p>
            <a:r>
              <a:rPr lang="en-US" dirty="0"/>
              <a:t>The women wear long, colorful full skirts which they top off with a thin-brighter-colored material. The skirts are matched up with non-matching shirts, matching vests or shawls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696137"/>
            <a:ext cx="1913176"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811" y="3253754"/>
            <a:ext cx="2457964" cy="172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5167827"/>
            <a:ext cx="1657864" cy="134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31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Music is one of the most important parts of long established folk </a:t>
            </a:r>
            <a:r>
              <a:rPr lang="en-US" dirty="0" err="1"/>
              <a:t>culure</a:t>
            </a:r>
            <a:r>
              <a:rPr lang="en-US" dirty="0"/>
              <a:t> because it shows the worth and personalities of people. Bakhtiari music is surrounded by the wealthiest and largest choices of Persian </a:t>
            </a:r>
            <a:r>
              <a:rPr lang="en-US" dirty="0" err="1"/>
              <a:t>maqam</a:t>
            </a:r>
            <a:r>
              <a:rPr lang="en-US" dirty="0"/>
              <a:t> music. </a:t>
            </a:r>
            <a:r>
              <a:rPr lang="en-US" dirty="0" err="1"/>
              <a:t>Maqam</a:t>
            </a:r>
            <a:r>
              <a:rPr lang="en-US" dirty="0"/>
              <a:t> means melody or tune and it suggests a musical document which could include in another language, instruments and usually differs from one melody to another melody.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838200"/>
            <a:ext cx="32385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505200"/>
            <a:ext cx="2981840" cy="198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008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1400" dirty="0" smtClean="0"/>
              <a:t>KrePublishers.com . Retrieved  Sept 22. 2014 .http://www.krepublishers.com/02-Journals/T%20&amp;%20T/T%20&amp;%20T-10-0-000-12-Web/T%20&amp;%20T-10-01-000-12-Abst-PDF/S-T&amp;T-10-1-029-12-258-Shahbazi-M-R/S-T&amp;T-10-1-029-12-258-Shahbazi-M-R-Tt.pdf </a:t>
            </a:r>
          </a:p>
          <a:p>
            <a:r>
              <a:rPr lang="en-CA" sz="1400" dirty="0" smtClean="0">
                <a:solidFill>
                  <a:schemeClr val="bg1"/>
                </a:solidFill>
              </a:rPr>
              <a:t> </a:t>
            </a:r>
            <a:r>
              <a:rPr lang="en-CA" sz="1400" dirty="0" err="1" smtClean="0"/>
              <a:t>Bakhtiari</a:t>
            </a:r>
            <a:r>
              <a:rPr lang="en-CA" sz="1400" dirty="0" smtClean="0"/>
              <a:t> Facts, information, pictures | </a:t>
            </a:r>
            <a:r>
              <a:rPr lang="en-CA" sz="1400" dirty="0" err="1" smtClean="0"/>
              <a:t>Encyclopedia.com</a:t>
            </a:r>
            <a:r>
              <a:rPr lang="en-CA" sz="1400" dirty="0" smtClean="0"/>
              <a:t> articles about </a:t>
            </a:r>
            <a:r>
              <a:rPr lang="en-CA" sz="1400" dirty="0" err="1" smtClean="0"/>
              <a:t>Bakhtiari</a:t>
            </a:r>
            <a:r>
              <a:rPr lang="en-CA" sz="1400" dirty="0" smtClean="0"/>
              <a:t>. (</a:t>
            </a:r>
            <a:r>
              <a:rPr lang="en-CA" sz="1400" dirty="0" err="1" smtClean="0"/>
              <a:t>n.d</a:t>
            </a:r>
            <a:r>
              <a:rPr lang="en-CA" sz="1400" dirty="0" smtClean="0"/>
              <a:t>.). Retrieved from http://www.encylopedia.com/Topic/Bakhtiari.aspx</a:t>
            </a:r>
            <a:endParaRPr lang="en-US" sz="1400" dirty="0" smtClean="0">
              <a:solidFill>
                <a:srgbClr val="00B0F0"/>
              </a:solidFill>
            </a:endParaRPr>
          </a:p>
          <a:p>
            <a:r>
              <a:rPr lang="en-CA" sz="1400" dirty="0" smtClean="0"/>
              <a:t>Lions’ Representation in </a:t>
            </a:r>
            <a:r>
              <a:rPr lang="en-CA" sz="1400" dirty="0" err="1" smtClean="0"/>
              <a:t>Bakhtiari</a:t>
            </a:r>
            <a:r>
              <a:rPr lang="en-CA" sz="1400" dirty="0" smtClean="0"/>
              <a:t> Oral Tradition and Funerary Material Culture | </a:t>
            </a:r>
            <a:r>
              <a:rPr lang="en-CA" sz="1400" dirty="0" err="1" smtClean="0"/>
              <a:t>Pedram</a:t>
            </a:r>
            <a:r>
              <a:rPr lang="en-CA" sz="1400" dirty="0" smtClean="0"/>
              <a:t> </a:t>
            </a:r>
            <a:r>
              <a:rPr lang="en-CA" sz="1400" dirty="0" err="1" smtClean="0"/>
              <a:t>Khosronejad</a:t>
            </a:r>
            <a:r>
              <a:rPr lang="en-CA" sz="1400" dirty="0" smtClean="0"/>
              <a:t> - </a:t>
            </a:r>
            <a:r>
              <a:rPr lang="en-CA" sz="1400" dirty="0" err="1" smtClean="0"/>
              <a:t>Academia.edu</a:t>
            </a:r>
            <a:r>
              <a:rPr lang="en-CA" sz="1400" dirty="0" smtClean="0"/>
              <a:t>. (</a:t>
            </a:r>
            <a:r>
              <a:rPr lang="en-CA" sz="1400" dirty="0" err="1" smtClean="0"/>
              <a:t>n.d</a:t>
            </a:r>
            <a:r>
              <a:rPr lang="en-CA" sz="1400" dirty="0" smtClean="0"/>
              <a:t>.). Retrieved from </a:t>
            </a:r>
            <a:r>
              <a:rPr lang="en-CA" sz="1400" dirty="0" smtClean="0">
                <a:hlinkClick r:id="rId2"/>
              </a:rPr>
              <a:t>http://www.academia.edu/1624978/Lions_Representation_in_Bakhtiari_Oral_Tradition_and_Funerary_Material_Culture</a:t>
            </a:r>
            <a:r>
              <a:rPr lang="en-CA" sz="1400" dirty="0" smtClean="0"/>
              <a:t/>
            </a:r>
            <a:br>
              <a:rPr lang="en-CA" sz="1400" dirty="0" smtClean="0"/>
            </a:br>
            <a:r>
              <a:rPr lang="en-CA" sz="1400" dirty="0" smtClean="0">
                <a:solidFill>
                  <a:schemeClr val="bg1"/>
                </a:solidFill>
              </a:rPr>
              <a:t> </a:t>
            </a:r>
            <a:r>
              <a:rPr lang="en-CA" sz="1400" dirty="0" smtClean="0"/>
              <a:t> Iran's Muslim </a:t>
            </a:r>
            <a:r>
              <a:rPr lang="en-CA" sz="1400" dirty="0" err="1" smtClean="0"/>
              <a:t>Bakhtiari</a:t>
            </a:r>
            <a:r>
              <a:rPr lang="en-CA" sz="1400" dirty="0" smtClean="0"/>
              <a:t> People (Loving Muslims Through Prayer www30daysnet)</a:t>
            </a:r>
          </a:p>
          <a:p>
            <a:r>
              <a:rPr lang="en-CA" sz="1400" u="sng" dirty="0" smtClean="0">
                <a:hlinkClick r:id="rId3"/>
              </a:rPr>
              <a:t>http://www.30-days.net/muslims/muslims-in/mid-near-east/iran-bakhtiari-people/</a:t>
            </a:r>
            <a:r>
              <a:rPr lang="en-CA" sz="1400" dirty="0" smtClean="0"/>
              <a:t/>
            </a:r>
            <a:br>
              <a:rPr lang="en-CA" sz="1400" dirty="0" smtClean="0"/>
            </a:br>
            <a:endParaRPr lang="en-CA" sz="1400" dirty="0" smtClean="0"/>
          </a:p>
          <a:p>
            <a:r>
              <a:rPr lang="en-CA" sz="1400" dirty="0" smtClean="0"/>
              <a:t> SOAS, University of London (The School of Oriental and African Studies) (Brunei Gallery at SOAS: </a:t>
            </a:r>
            <a:r>
              <a:rPr lang="en-CA" sz="1400" dirty="0" err="1" smtClean="0"/>
              <a:t>Bakhtiari</a:t>
            </a:r>
            <a:r>
              <a:rPr lang="en-CA" sz="1400" dirty="0" smtClean="0"/>
              <a:t> </a:t>
            </a:r>
            <a:r>
              <a:rPr lang="en-CA" sz="1400" dirty="0" err="1" smtClean="0"/>
              <a:t>Kuch:Tribal</a:t>
            </a:r>
            <a:r>
              <a:rPr lang="en-CA" sz="1400" dirty="0" smtClean="0"/>
              <a:t> Life: Tribal Women On Migration)</a:t>
            </a:r>
          </a:p>
          <a:p>
            <a:r>
              <a:rPr lang="en-CA" sz="1400" u="sng" dirty="0" smtClean="0">
                <a:hlinkClick r:id="rId4"/>
              </a:rPr>
              <a:t>http://www.soas.ac.uk/gallery/bakhtiari-kuch/tribal-life/migration/women/</a:t>
            </a:r>
            <a:endParaRPr lang="en-CA" sz="1400" dirty="0" smtClean="0"/>
          </a:p>
          <a:p>
            <a:endParaRPr lang="en-CA" sz="1200" dirty="0" smtClean="0"/>
          </a:p>
          <a:p>
            <a:endParaRPr lang="en-CA" sz="1200" dirty="0"/>
          </a:p>
        </p:txBody>
      </p:sp>
      <p:sp>
        <p:nvSpPr>
          <p:cNvPr id="2" name="Title 1"/>
          <p:cNvSpPr>
            <a:spLocks noGrp="1"/>
          </p:cNvSpPr>
          <p:nvPr>
            <p:ph type="title"/>
          </p:nvPr>
        </p:nvSpPr>
        <p:spPr/>
        <p:txBody>
          <a:bodyPr/>
          <a:lstStyle/>
          <a:p>
            <a:r>
              <a:rPr lang="en-US" dirty="0" smtClean="0"/>
              <a:t>Citations</a:t>
            </a:r>
            <a:endParaRPr lang="en-CA" dirty="0"/>
          </a:p>
        </p:txBody>
      </p:sp>
    </p:spTree>
    <p:extLst>
      <p:ext uri="{BB962C8B-B14F-4D97-AF65-F5344CB8AC3E}">
        <p14:creationId xmlns:p14="http://schemas.microsoft.com/office/powerpoint/2010/main" val="1077342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1600" dirty="0" smtClean="0"/>
              <a:t/>
            </a:r>
            <a:br>
              <a:rPr lang="en-CA" sz="1600" dirty="0" smtClean="0"/>
            </a:br>
            <a:r>
              <a:rPr lang="en-CA" sz="1400" dirty="0" smtClean="0"/>
              <a:t>Home (The </a:t>
            </a:r>
            <a:r>
              <a:rPr lang="en-CA" sz="1400" dirty="0" err="1" smtClean="0"/>
              <a:t>Bakhtiari</a:t>
            </a:r>
            <a:r>
              <a:rPr lang="en-CA" sz="1400" dirty="0" smtClean="0"/>
              <a:t> nomads)</a:t>
            </a:r>
          </a:p>
          <a:p>
            <a:r>
              <a:rPr lang="en-CA" sz="1400" u="sng" dirty="0" smtClean="0">
                <a:hlinkClick r:id="rId2"/>
              </a:rPr>
              <a:t>http://www.voiceofchristmedia.org/38-impact-news/102-the-bakhtiari-nomads</a:t>
            </a:r>
            <a:endParaRPr lang="en-CA" sz="1400" dirty="0" smtClean="0"/>
          </a:p>
          <a:p>
            <a:r>
              <a:rPr lang="en-CA" sz="1400" dirty="0" smtClean="0"/>
              <a:t> </a:t>
            </a:r>
            <a:r>
              <a:rPr lang="en-CA" sz="1400" dirty="0" err="1" smtClean="0"/>
              <a:t>Bakhtiari</a:t>
            </a:r>
            <a:r>
              <a:rPr lang="en-CA" sz="1400" dirty="0" smtClean="0"/>
              <a:t> (</a:t>
            </a:r>
            <a:r>
              <a:rPr lang="en-CA" sz="1400" dirty="0" err="1" smtClean="0"/>
              <a:t>Bakhtiari</a:t>
            </a:r>
            <a:r>
              <a:rPr lang="en-CA" sz="1400" dirty="0" smtClean="0"/>
              <a:t>)</a:t>
            </a:r>
          </a:p>
          <a:p>
            <a:r>
              <a:rPr lang="en-CA" sz="1400" u="sng" dirty="0" smtClean="0">
                <a:hlinkClick r:id="rId3"/>
              </a:rPr>
              <a:t>http://www.ancientworlds.net/aw/Places/District/813573</a:t>
            </a:r>
            <a:endParaRPr lang="en-CA" sz="1400" dirty="0" smtClean="0"/>
          </a:p>
          <a:p>
            <a:r>
              <a:rPr lang="en-CA" sz="1400" dirty="0" smtClean="0"/>
              <a:t/>
            </a:r>
            <a:br>
              <a:rPr lang="en-CA" sz="1400" dirty="0" smtClean="0"/>
            </a:br>
            <a:r>
              <a:rPr lang="en-CA" sz="1400" dirty="0" smtClean="0"/>
              <a:t> </a:t>
            </a:r>
            <a:r>
              <a:rPr lang="en-CA" sz="1400" dirty="0" err="1" smtClean="0"/>
              <a:t>Drynet</a:t>
            </a:r>
            <a:r>
              <a:rPr lang="en-CA" sz="1400" dirty="0" smtClean="0"/>
              <a:t>: Initiatives. (</a:t>
            </a:r>
            <a:r>
              <a:rPr lang="en-CA" sz="1400" dirty="0" err="1" smtClean="0"/>
              <a:t>n.d</a:t>
            </a:r>
            <a:r>
              <a:rPr lang="en-CA" sz="1400" dirty="0" smtClean="0"/>
              <a:t>.). Retrieved from </a:t>
            </a:r>
            <a:r>
              <a:rPr lang="en-CA" sz="1400" u="sng" dirty="0" smtClean="0">
                <a:hlinkClick r:id="rId4"/>
              </a:rPr>
              <a:t>http://www.dry-net.org/index.php?page=3&amp;successstoryId=6</a:t>
            </a:r>
            <a:r>
              <a:rPr lang="en-CA" sz="1400" dirty="0" smtClean="0"/>
              <a:t/>
            </a:r>
            <a:br>
              <a:rPr lang="en-CA" sz="1400" dirty="0" smtClean="0"/>
            </a:br>
            <a:r>
              <a:rPr lang="en-CA" sz="1400" dirty="0" err="1" smtClean="0"/>
              <a:t>Encyclopedia</a:t>
            </a:r>
            <a:r>
              <a:rPr lang="en-CA" sz="1400" dirty="0" smtClean="0"/>
              <a:t> of National Dress: Traditional Clothing Around the World [2 ... - Google Books. (</a:t>
            </a:r>
            <a:r>
              <a:rPr lang="en-CA" sz="1400" dirty="0" err="1" smtClean="0"/>
              <a:t>n.d</a:t>
            </a:r>
            <a:r>
              <a:rPr lang="en-CA" sz="1400" dirty="0" smtClean="0"/>
              <a:t>.). Retrieved </a:t>
            </a:r>
            <a:r>
              <a:rPr lang="en-CA" sz="1400" dirty="0" err="1" smtClean="0"/>
              <a:t>from</a:t>
            </a:r>
            <a:r>
              <a:rPr lang="en-CA" sz="1400" u="sng" dirty="0" err="1" smtClean="0">
                <a:hlinkClick r:id="rId5"/>
              </a:rPr>
              <a:t>http://books.google.ca/books?id</a:t>
            </a:r>
            <a:r>
              <a:rPr lang="en-CA" sz="1400" u="sng" dirty="0" smtClean="0">
                <a:hlinkClick r:id="rId5"/>
              </a:rPr>
              <a:t>=</a:t>
            </a:r>
            <a:r>
              <a:rPr lang="en-CA" sz="1400" u="sng" dirty="0" err="1" smtClean="0">
                <a:hlinkClick r:id="rId5"/>
              </a:rPr>
              <a:t>lazWAQAAQBAJ&amp;pg</a:t>
            </a:r>
            <a:r>
              <a:rPr lang="en-CA" sz="1400" u="sng" dirty="0" smtClean="0">
                <a:hlinkClick r:id="rId5"/>
              </a:rPr>
              <a:t>=PA346&amp;lpg=PA346&amp;dq=</a:t>
            </a:r>
            <a:r>
              <a:rPr lang="en-CA" sz="1400" u="sng" dirty="0" err="1" smtClean="0">
                <a:hlinkClick r:id="rId5"/>
              </a:rPr>
              <a:t>bakhtiari+clothes&amp;source</a:t>
            </a:r>
            <a:r>
              <a:rPr lang="en-CA" sz="1400" u="sng" dirty="0" smtClean="0">
                <a:hlinkClick r:id="rId5"/>
              </a:rPr>
              <a:t>=</a:t>
            </a:r>
            <a:r>
              <a:rPr lang="en-CA" sz="1400" u="sng" dirty="0" err="1" smtClean="0">
                <a:hlinkClick r:id="rId5"/>
              </a:rPr>
              <a:t>bl&amp;ots</a:t>
            </a:r>
            <a:r>
              <a:rPr lang="en-CA" sz="1400" u="sng" dirty="0" smtClean="0">
                <a:hlinkClick r:id="rId5"/>
              </a:rPr>
              <a:t>=rHqNvD06SC&amp;sig=hv7K_X7fjnEWdQd5aW6Dvr0coh4&amp;hl=</a:t>
            </a:r>
            <a:r>
              <a:rPr lang="en-CA" sz="1400" u="sng" dirty="0" err="1" smtClean="0">
                <a:hlinkClick r:id="rId5"/>
              </a:rPr>
              <a:t>en&amp;sa</a:t>
            </a:r>
            <a:r>
              <a:rPr lang="en-CA" sz="1400" u="sng" dirty="0" smtClean="0">
                <a:hlinkClick r:id="rId5"/>
              </a:rPr>
              <a:t>=</a:t>
            </a:r>
            <a:r>
              <a:rPr lang="en-CA" sz="1400" u="sng" dirty="0" err="1" smtClean="0">
                <a:hlinkClick r:id="rId5"/>
              </a:rPr>
              <a:t>X&amp;ei</a:t>
            </a:r>
            <a:r>
              <a:rPr lang="en-CA" sz="1400" u="sng" dirty="0" smtClean="0">
                <a:hlinkClick r:id="rId5"/>
              </a:rPr>
              <a:t>=Gn8gVJObJsyeyATMtoDQBA&amp;ved=0CGQQ6AEwDg#v=</a:t>
            </a:r>
            <a:r>
              <a:rPr lang="en-CA" sz="1400" u="sng" dirty="0" err="1" smtClean="0">
                <a:hlinkClick r:id="rId5"/>
              </a:rPr>
              <a:t>onepage&amp;q</a:t>
            </a:r>
            <a:r>
              <a:rPr lang="en-CA" sz="1400" u="sng" dirty="0" smtClean="0">
                <a:hlinkClick r:id="rId5"/>
              </a:rPr>
              <a:t>=bakhtiari%20clothes&amp;f=false</a:t>
            </a:r>
            <a:r>
              <a:rPr lang="en-CA" sz="1400" dirty="0" smtClean="0"/>
              <a:t/>
            </a:r>
            <a:br>
              <a:rPr lang="en-CA" sz="1400" dirty="0" smtClean="0"/>
            </a:br>
            <a:r>
              <a:rPr lang="en-CA" sz="1400" dirty="0" err="1" smtClean="0"/>
              <a:t>irandokht</a:t>
            </a:r>
            <a:r>
              <a:rPr lang="en-CA" sz="1400" dirty="0" smtClean="0"/>
              <a:t> - Mind &amp; Body. (</a:t>
            </a:r>
            <a:r>
              <a:rPr lang="en-CA" sz="1400" dirty="0" err="1" smtClean="0"/>
              <a:t>n.d</a:t>
            </a:r>
            <a:r>
              <a:rPr lang="en-CA" sz="1400" dirty="0" smtClean="0"/>
              <a:t>.). Retrieved from </a:t>
            </a:r>
            <a:r>
              <a:rPr lang="en-CA" sz="1400" u="sng" dirty="0" smtClean="0">
                <a:hlinkClick r:id="rId6"/>
              </a:rPr>
              <a:t>http://www.irandokht.com/editorial/print.php?area=per</a:t>
            </a:r>
            <a:r>
              <a:rPr lang="en-CA" sz="1400" dirty="0" smtClean="0"/>
              <a:t>§ionID=3&amp;editorialID=1007 CLOTHING xxv. Clothing of Lori-speaking tribes – Encyclopaedia </a:t>
            </a:r>
            <a:r>
              <a:rPr lang="en-CA" sz="1400" dirty="0" err="1" smtClean="0"/>
              <a:t>Iranica</a:t>
            </a:r>
            <a:r>
              <a:rPr lang="en-CA" sz="1400" dirty="0" smtClean="0"/>
              <a:t>. (</a:t>
            </a:r>
            <a:r>
              <a:rPr lang="en-CA" sz="1400" dirty="0" err="1" smtClean="0"/>
              <a:t>n.d</a:t>
            </a:r>
            <a:r>
              <a:rPr lang="en-CA" sz="1400" dirty="0" smtClean="0"/>
              <a:t>.). Retrieved </a:t>
            </a:r>
            <a:r>
              <a:rPr lang="en-CA" sz="1400" dirty="0" err="1" smtClean="0"/>
              <a:t>from</a:t>
            </a:r>
            <a:r>
              <a:rPr lang="en-CA" sz="1400" u="sng" dirty="0" err="1" smtClean="0">
                <a:hlinkClick r:id="rId7"/>
              </a:rPr>
              <a:t>http://www.iranicaonline.org/articles/clothing</a:t>
            </a:r>
            <a:r>
              <a:rPr lang="en-CA" sz="1400" u="sng" dirty="0" smtClean="0">
                <a:hlinkClick r:id="rId7"/>
              </a:rPr>
              <a:t>-xxv</a:t>
            </a:r>
            <a:r>
              <a:rPr lang="en-CA" sz="1400" dirty="0" smtClean="0"/>
              <a:t> Music of </a:t>
            </a:r>
            <a:r>
              <a:rPr lang="en-CA" sz="1400" dirty="0" err="1" smtClean="0"/>
              <a:t>Bakhtiari</a:t>
            </a:r>
            <a:r>
              <a:rPr lang="en-CA" sz="1400" dirty="0" smtClean="0"/>
              <a:t>. (</a:t>
            </a:r>
            <a:r>
              <a:rPr lang="en-CA" sz="1400" dirty="0" err="1" smtClean="0"/>
              <a:t>n.d</a:t>
            </a:r>
            <a:r>
              <a:rPr lang="en-CA" sz="1400" dirty="0" smtClean="0"/>
              <a:t>.). Retrieved from </a:t>
            </a:r>
            <a:r>
              <a:rPr lang="en-CA" sz="1400" u="sng" dirty="0" smtClean="0">
                <a:hlinkClick r:id="rId8"/>
              </a:rPr>
              <a:t>http://www.farhangsara.com/bakhtiari_music.htm</a:t>
            </a:r>
            <a:r>
              <a:rPr lang="en-CA" sz="1400" dirty="0" smtClean="0"/>
              <a:t> The traditions and customs of the </a:t>
            </a:r>
            <a:r>
              <a:rPr lang="en-CA" sz="1400" dirty="0" err="1" smtClean="0"/>
              <a:t>Bakhtiari</a:t>
            </a:r>
            <a:r>
              <a:rPr lang="en-CA" sz="1400" dirty="0" smtClean="0"/>
              <a:t> are reflected in the names of their </a:t>
            </a:r>
            <a:r>
              <a:rPr lang="en-CA" sz="1400" dirty="0" err="1" smtClean="0"/>
              <a:t>magham</a:t>
            </a:r>
            <a:r>
              <a:rPr lang="en-CA" sz="1400" dirty="0" smtClean="0"/>
              <a:t>. | </a:t>
            </a:r>
            <a:r>
              <a:rPr lang="en-CA" sz="1400" dirty="0" err="1" smtClean="0"/>
              <a:t>Mehdi</a:t>
            </a:r>
            <a:r>
              <a:rPr lang="en-CA" sz="1400" dirty="0" smtClean="0"/>
              <a:t> </a:t>
            </a:r>
            <a:r>
              <a:rPr lang="en-CA" sz="1400" dirty="0" err="1" smtClean="0"/>
              <a:t>Hosseini</a:t>
            </a:r>
            <a:r>
              <a:rPr lang="en-CA" sz="1400" dirty="0" smtClean="0"/>
              <a:t>. (</a:t>
            </a:r>
            <a:r>
              <a:rPr lang="en-CA" sz="1400" dirty="0" err="1" smtClean="0"/>
              <a:t>n.d</a:t>
            </a:r>
            <a:r>
              <a:rPr lang="en-CA" sz="1400" dirty="0" smtClean="0"/>
              <a:t>.). Retrieved </a:t>
            </a:r>
            <a:r>
              <a:rPr lang="en-CA" sz="1400" dirty="0" err="1" smtClean="0"/>
              <a:t>from</a:t>
            </a:r>
            <a:r>
              <a:rPr lang="en-CA" sz="1400" u="sng" dirty="0" err="1" smtClean="0">
                <a:hlinkClick r:id="rId9"/>
              </a:rPr>
              <a:t>http://www.monodies.com/bakhtiari</a:t>
            </a:r>
            <a:r>
              <a:rPr lang="en-CA" sz="1600" u="sng" dirty="0" smtClean="0">
                <a:hlinkClick r:id="rId9"/>
              </a:rPr>
              <a:t>/</a:t>
            </a:r>
            <a:r>
              <a:rPr lang="en-CA" sz="1600" dirty="0" smtClean="0"/>
              <a:t>  </a:t>
            </a:r>
          </a:p>
          <a:p>
            <a:endParaRPr lang="en-CA" sz="1600" dirty="0"/>
          </a:p>
        </p:txBody>
      </p:sp>
      <p:sp>
        <p:nvSpPr>
          <p:cNvPr id="3" name="Title 2"/>
          <p:cNvSpPr>
            <a:spLocks noGrp="1"/>
          </p:cNvSpPr>
          <p:nvPr>
            <p:ph type="title"/>
          </p:nvPr>
        </p:nvSpPr>
        <p:spPr/>
        <p:txBody>
          <a:bodyPr/>
          <a:lstStyle/>
          <a:p>
            <a:r>
              <a:rPr lang="en-CA" dirty="0" smtClean="0"/>
              <a:t>Citations Continued</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621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everytongue.com/iran/iran-page-photos/bakhtiari-iran-everytongu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0"/>
            <a:ext cx="2626157" cy="2099462"/>
          </a:xfrm>
          <a:prstGeom prst="rect">
            <a:avLst/>
          </a:prstGeom>
          <a:noFill/>
          <a:ln>
            <a:noFill/>
          </a:ln>
        </p:spPr>
      </p:pic>
      <p:pic>
        <p:nvPicPr>
          <p:cNvPr id="5" name="Picture 4" descr="https://c2.staticflickr.com/6/5256/5500997141_cff33c8318_z.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84113">
            <a:off x="4184020" y="97382"/>
            <a:ext cx="2432786" cy="1777594"/>
          </a:xfrm>
          <a:prstGeom prst="rect">
            <a:avLst/>
          </a:prstGeom>
          <a:noFill/>
          <a:ln>
            <a:noFill/>
          </a:ln>
        </p:spPr>
      </p:pic>
      <p:pic>
        <p:nvPicPr>
          <p:cNvPr id="6" name="Picture 5" descr="http://saxonianfolkways.files.wordpress.com/2012/02/bakhtiari_0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1981200"/>
            <a:ext cx="3293441" cy="2207285"/>
          </a:xfrm>
          <a:prstGeom prst="rect">
            <a:avLst/>
          </a:prstGeom>
          <a:noFill/>
          <a:ln>
            <a:noFill/>
          </a:ln>
        </p:spPr>
      </p:pic>
      <p:pic>
        <p:nvPicPr>
          <p:cNvPr id="7" name="Picture 6" descr="http://www.carolinemawer.com/blog/wp-content/uploads/065-Kuch-119-copy.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6000293"/>
            <a:ext cx="1828800" cy="857707"/>
          </a:xfrm>
          <a:prstGeom prst="rect">
            <a:avLst/>
          </a:prstGeom>
          <a:noFill/>
          <a:ln>
            <a:noFill/>
          </a:ln>
        </p:spPr>
      </p:pic>
      <p:pic>
        <p:nvPicPr>
          <p:cNvPr id="8" name="Picture 7" descr="http://arianica.com/en/sites/default/files/imagecache/smallwatermark/photo/People%20%2526%20Culture/Iranian%20Nomads/Bakhtiari%20Tribes/bf030000-0000-0000-0000-000000001480p.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3733800"/>
            <a:ext cx="1609344" cy="2201875"/>
          </a:xfrm>
          <a:prstGeom prst="rect">
            <a:avLst/>
          </a:prstGeom>
          <a:noFill/>
          <a:ln>
            <a:noFill/>
          </a:ln>
        </p:spPr>
      </p:pic>
      <p:pic>
        <p:nvPicPr>
          <p:cNvPr id="9" name="Picture 8" descr="http://www.soas.ac.uk/gallery/bakhtiari-kuch/tribal-life/migration/meet/img47350.jpg"/>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69826">
            <a:off x="5951928" y="3936196"/>
            <a:ext cx="3308705" cy="2286000"/>
          </a:xfrm>
          <a:prstGeom prst="rect">
            <a:avLst/>
          </a:prstGeom>
          <a:noFill/>
          <a:ln>
            <a:noFill/>
          </a:ln>
        </p:spPr>
      </p:pic>
      <p:pic>
        <p:nvPicPr>
          <p:cNvPr id="10" name="Picture 9" descr="http://iranian.com/Music/Bakhtiari/Images/phot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3200" y="152400"/>
            <a:ext cx="2590800" cy="1885341"/>
          </a:xfrm>
          <a:prstGeom prst="rect">
            <a:avLst/>
          </a:prstGeom>
          <a:noFill/>
          <a:ln>
            <a:noFill/>
          </a:ln>
        </p:spPr>
      </p:pic>
      <p:pic>
        <p:nvPicPr>
          <p:cNvPr id="13" name="Picture 12" descr="http://img7.custompublish.com/getfile.php/106079.647/Bactrians_tribe_Iran.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602519">
            <a:off x="4756224" y="3882156"/>
            <a:ext cx="1901952" cy="2280133"/>
          </a:xfrm>
          <a:prstGeom prst="rect">
            <a:avLst/>
          </a:prstGeom>
          <a:noFill/>
          <a:ln>
            <a:noFill/>
          </a:ln>
        </p:spPr>
      </p:pic>
      <p:pic>
        <p:nvPicPr>
          <p:cNvPr id="10242" name="Picture 2" descr="http://anobanini.net/pic/itinerary/chenjole-4-92/chenjole-4-92-10.jpg"/>
          <p:cNvPicPr>
            <a:picLocks noChangeAspect="1" noChangeArrowheads="1"/>
          </p:cNvPicPr>
          <p:nvPr/>
        </p:nvPicPr>
        <p:blipFill>
          <a:blip r:embed="rId12" cstate="print"/>
          <a:srcRect/>
          <a:stretch>
            <a:fillRect/>
          </a:stretch>
        </p:blipFill>
        <p:spPr bwMode="auto">
          <a:xfrm rot="725092">
            <a:off x="-141351" y="1877260"/>
            <a:ext cx="2921802" cy="2598632"/>
          </a:xfrm>
          <a:prstGeom prst="rect">
            <a:avLst/>
          </a:prstGeom>
          <a:noFill/>
        </p:spPr>
      </p:pic>
      <p:sp>
        <p:nvSpPr>
          <p:cNvPr id="10244" name="AutoShape 4" descr="http://anthropologynet.files.wordpress.com/2007/06/dscn17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http://anthropologynet.files.wordpress.com/2007/06/dscn17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16" descr="dscn1705.jpg"/>
          <p:cNvPicPr>
            <a:picLocks noChangeAspect="1"/>
          </p:cNvPicPr>
          <p:nvPr/>
        </p:nvPicPr>
        <p:blipFill>
          <a:blip r:embed="rId13" cstate="print"/>
          <a:stretch>
            <a:fillRect/>
          </a:stretch>
        </p:blipFill>
        <p:spPr>
          <a:xfrm>
            <a:off x="2895600" y="5507736"/>
            <a:ext cx="1801368" cy="1350264"/>
          </a:xfrm>
          <a:prstGeom prst="rect">
            <a:avLst/>
          </a:prstGeom>
        </p:spPr>
      </p:pic>
      <p:pic>
        <p:nvPicPr>
          <p:cNvPr id="10248" name="Picture 8" descr="http://arianica.com/en/sites/default/files/imagecache/smallwatermark/photo/People%20%2526%20Culture/Iranian%20Nomads/Bakhtiari%20Tribes/bf030000-0000-0000-0000-000000001160p.jpg"/>
          <p:cNvPicPr>
            <a:picLocks noChangeAspect="1" noChangeArrowheads="1"/>
          </p:cNvPicPr>
          <p:nvPr/>
        </p:nvPicPr>
        <p:blipFill>
          <a:blip r:embed="rId14" cstate="print"/>
          <a:srcRect/>
          <a:stretch>
            <a:fillRect/>
          </a:stretch>
        </p:blipFill>
        <p:spPr bwMode="auto">
          <a:xfrm>
            <a:off x="6096000" y="5410200"/>
            <a:ext cx="1371600" cy="2015067"/>
          </a:xfrm>
          <a:prstGeom prst="rect">
            <a:avLst/>
          </a:prstGeom>
          <a:noFill/>
        </p:spPr>
      </p:pic>
      <p:pic>
        <p:nvPicPr>
          <p:cNvPr id="10250" name="Picture 10" descr="http://arianica.com/en/sites/default/files/imagecache/smallwatermark/photo/People%20%2526%20Culture/Iranian%20Nomads/Bakhtiari%20Tribes/bf030000-0000-0000-0000-000000001470p.jpg"/>
          <p:cNvPicPr>
            <a:picLocks noChangeAspect="1" noChangeArrowheads="1"/>
          </p:cNvPicPr>
          <p:nvPr/>
        </p:nvPicPr>
        <p:blipFill>
          <a:blip r:embed="rId15" cstate="print"/>
          <a:srcRect/>
          <a:stretch>
            <a:fillRect/>
          </a:stretch>
        </p:blipFill>
        <p:spPr bwMode="auto">
          <a:xfrm>
            <a:off x="7467600" y="5486400"/>
            <a:ext cx="1676400" cy="2262012"/>
          </a:xfrm>
          <a:prstGeom prst="rect">
            <a:avLst/>
          </a:prstGeom>
          <a:noFill/>
        </p:spPr>
      </p:pic>
      <p:pic>
        <p:nvPicPr>
          <p:cNvPr id="10254" name="Picture 14" descr="http://previous.presstv.ir/photo/20130408/f_gholipour20130408085013383.jpg"/>
          <p:cNvPicPr>
            <a:picLocks noChangeAspect="1" noChangeArrowheads="1"/>
          </p:cNvPicPr>
          <p:nvPr/>
        </p:nvPicPr>
        <p:blipFill>
          <a:blip r:embed="rId16" cstate="print"/>
          <a:srcRect/>
          <a:stretch>
            <a:fillRect/>
          </a:stretch>
        </p:blipFill>
        <p:spPr bwMode="auto">
          <a:xfrm flipH="1">
            <a:off x="0" y="4267200"/>
            <a:ext cx="3200400" cy="2590800"/>
          </a:xfrm>
          <a:prstGeom prst="rect">
            <a:avLst/>
          </a:prstGeom>
          <a:noFill/>
        </p:spPr>
      </p:pic>
      <p:pic>
        <p:nvPicPr>
          <p:cNvPr id="22" name="Picture 12" descr="http://www.iec-md.org/farhangi/images/bakhtiari_4.jpg"/>
          <p:cNvPicPr>
            <a:picLocks noChangeAspect="1" noChangeArrowheads="1"/>
          </p:cNvPicPr>
          <p:nvPr/>
        </p:nvPicPr>
        <p:blipFill>
          <a:blip r:embed="rId17" cstate="print"/>
          <a:srcRect/>
          <a:stretch>
            <a:fillRect/>
          </a:stretch>
        </p:blipFill>
        <p:spPr bwMode="auto">
          <a:xfrm rot="830464">
            <a:off x="1301582" y="3627751"/>
            <a:ext cx="2496336" cy="1628776"/>
          </a:xfrm>
          <a:prstGeom prst="rect">
            <a:avLst/>
          </a:prstGeom>
          <a:noFill/>
        </p:spPr>
      </p:pic>
      <p:pic>
        <p:nvPicPr>
          <p:cNvPr id="23" name="Picture 22" descr="http://www.weltrekordreise.ch/bilder%20ir/138-P1060762.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487152">
            <a:off x="2915876" y="1350254"/>
            <a:ext cx="3124200" cy="2667000"/>
          </a:xfrm>
          <a:prstGeom prst="rect">
            <a:avLst/>
          </a:prstGeom>
          <a:noFill/>
          <a:ln>
            <a:noFill/>
          </a:ln>
        </p:spPr>
      </p:pic>
    </p:spTree>
    <p:extLst>
      <p:ext uri="{BB962C8B-B14F-4D97-AF65-F5344CB8AC3E}">
        <p14:creationId xmlns:p14="http://schemas.microsoft.com/office/powerpoint/2010/main" val="9473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The Bakhtiari tribe follow a traditional lifestyle as they migrate seasonally with their sheep, cattle or goats herds from highland pastures to lowlands plains.</a:t>
            </a:r>
          </a:p>
          <a:p>
            <a:pPr>
              <a:buNone/>
            </a:pPr>
            <a:r>
              <a:rPr lang="en-US" sz="1800" dirty="0" smtClean="0"/>
              <a:t> </a:t>
            </a:r>
          </a:p>
          <a:p>
            <a:r>
              <a:rPr lang="en-US" sz="1800" dirty="0" smtClean="0"/>
              <a:t>The men's work consists of shepherding while the women do homemaking and carpet weaving.</a:t>
            </a:r>
          </a:p>
          <a:p>
            <a:endParaRPr lang="en-US" sz="1800" dirty="0" smtClean="0"/>
          </a:p>
          <a:p>
            <a:r>
              <a:rPr lang="en-US" sz="1800" dirty="0" smtClean="0"/>
              <a:t>Children are raised to help their parents with the herds and start helping around at early ages 9-10</a:t>
            </a:r>
            <a:endParaRPr lang="en-CA" sz="1800" dirty="0"/>
          </a:p>
        </p:txBody>
      </p:sp>
      <p:sp>
        <p:nvSpPr>
          <p:cNvPr id="2" name="Title 1"/>
          <p:cNvSpPr>
            <a:spLocks noGrp="1"/>
          </p:cNvSpPr>
          <p:nvPr>
            <p:ph type="title"/>
          </p:nvPr>
        </p:nvSpPr>
        <p:spPr>
          <a:xfrm>
            <a:off x="304800" y="304800"/>
            <a:ext cx="8229600" cy="1143000"/>
          </a:xfrm>
        </p:spPr>
        <p:txBody>
          <a:bodyPr>
            <a:normAutofit/>
          </a:bodyPr>
          <a:lstStyle/>
          <a:p>
            <a:r>
              <a:rPr lang="en-US" sz="2800" dirty="0" smtClean="0"/>
              <a:t>SEXUAL DIVSION OF LABOUR/CHILDREN RAISED IN FAMILY SETTING</a:t>
            </a:r>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343400"/>
            <a:ext cx="3124200" cy="22341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495800"/>
            <a:ext cx="2793660" cy="2088261"/>
          </a:xfrm>
          <a:prstGeom prst="rect">
            <a:avLst/>
          </a:prstGeom>
        </p:spPr>
      </p:pic>
    </p:spTree>
    <p:extLst>
      <p:ext uri="{BB962C8B-B14F-4D97-AF65-F5344CB8AC3E}">
        <p14:creationId xmlns:p14="http://schemas.microsoft.com/office/powerpoint/2010/main" val="60921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CONCEPT OF PRIVACY</a:t>
            </a:r>
            <a:endParaRPr lang="en-CA" dirty="0"/>
          </a:p>
        </p:txBody>
      </p:sp>
      <p:sp>
        <p:nvSpPr>
          <p:cNvPr id="3" name="Content Placeholder 2"/>
          <p:cNvSpPr>
            <a:spLocks noGrp="1"/>
          </p:cNvSpPr>
          <p:nvPr>
            <p:ph sz="half" idx="1"/>
          </p:nvPr>
        </p:nvSpPr>
        <p:spPr/>
        <p:txBody>
          <a:bodyPr>
            <a:normAutofit/>
          </a:bodyPr>
          <a:lstStyle/>
          <a:p>
            <a:r>
              <a:rPr lang="en-US" sz="2400" dirty="0" smtClean="0"/>
              <a:t>Bakhtiari believe staying in within the boundaries of their lands. There would be a line of stepping stones separating lands between neighbors as it was considered customary law.</a:t>
            </a:r>
            <a:endParaRPr lang="en-CA" sz="2400" dirty="0"/>
          </a:p>
        </p:txBody>
      </p:sp>
      <p:pic>
        <p:nvPicPr>
          <p:cNvPr id="19458" name="Picture 2" descr="http://4.bp.blogspot.com/-2xl7F_duQQ0/T_FDsTmlTOI/AAAAAAAAACo/UVT67TRQa1A/s640/2ab-samsami.jpg"/>
          <p:cNvPicPr>
            <a:picLocks noChangeAspect="1" noChangeArrowheads="1"/>
          </p:cNvPicPr>
          <p:nvPr/>
        </p:nvPicPr>
        <p:blipFill>
          <a:blip r:embed="rId2" cstate="print"/>
          <a:srcRect/>
          <a:stretch>
            <a:fillRect/>
          </a:stretch>
        </p:blipFill>
        <p:spPr bwMode="auto">
          <a:xfrm>
            <a:off x="4495800" y="1447800"/>
            <a:ext cx="4219575" cy="2810655"/>
          </a:xfrm>
          <a:prstGeom prst="rect">
            <a:avLst/>
          </a:prstGeom>
          <a:noFill/>
        </p:spPr>
      </p:pic>
      <p:pic>
        <p:nvPicPr>
          <p:cNvPr id="19460" name="Picture 4" descr="http://forums.iransportspress.com/attachment.php?attachmentid=32691&amp;d=1357151657"/>
          <p:cNvPicPr>
            <a:picLocks noChangeAspect="1" noChangeArrowheads="1"/>
          </p:cNvPicPr>
          <p:nvPr/>
        </p:nvPicPr>
        <p:blipFill>
          <a:blip r:embed="rId3" cstate="print"/>
          <a:srcRect/>
          <a:stretch>
            <a:fillRect/>
          </a:stretch>
        </p:blipFill>
        <p:spPr bwMode="auto">
          <a:xfrm>
            <a:off x="609600" y="4191000"/>
            <a:ext cx="3105150" cy="2326231"/>
          </a:xfrm>
          <a:prstGeom prst="rect">
            <a:avLst/>
          </a:prstGeom>
          <a:noFill/>
        </p:spPr>
      </p:pic>
      <p:pic>
        <p:nvPicPr>
          <p:cNvPr id="19462" name="Picture 6" descr="http://www.carolinemawer.com/blog/wp-content/uploads/sardar-zafar-and-entourage.jpg"/>
          <p:cNvPicPr>
            <a:picLocks noChangeAspect="1" noChangeArrowheads="1"/>
          </p:cNvPicPr>
          <p:nvPr/>
        </p:nvPicPr>
        <p:blipFill>
          <a:blip r:embed="rId4" cstate="print"/>
          <a:srcRect/>
          <a:stretch>
            <a:fillRect/>
          </a:stretch>
        </p:blipFill>
        <p:spPr bwMode="auto">
          <a:xfrm>
            <a:off x="4114800" y="4343400"/>
            <a:ext cx="2766172" cy="2182855"/>
          </a:xfrm>
          <a:prstGeom prst="rect">
            <a:avLst/>
          </a:prstGeom>
          <a:noFill/>
        </p:spPr>
      </p:pic>
    </p:spTree>
    <p:extLst>
      <p:ext uri="{BB962C8B-B14F-4D97-AF65-F5344CB8AC3E}">
        <p14:creationId xmlns:p14="http://schemas.microsoft.com/office/powerpoint/2010/main" val="275501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524000"/>
            <a:ext cx="8229600" cy="4267200"/>
          </a:xfrm>
        </p:spPr>
        <p:txBody>
          <a:bodyPr>
            <a:normAutofit/>
          </a:bodyPr>
          <a:lstStyle/>
          <a:p>
            <a:pPr>
              <a:buFont typeface="Wingdings" pitchFamily="2" charset="2"/>
              <a:buChar char="§"/>
            </a:pPr>
            <a:r>
              <a:rPr lang="en-US" sz="2000" dirty="0" smtClean="0">
                <a:solidFill>
                  <a:schemeClr val="tx1"/>
                </a:solidFill>
              </a:rPr>
              <a:t> </a:t>
            </a:r>
            <a:r>
              <a:rPr lang="en-US" sz="2000" dirty="0" err="1"/>
              <a:t>Baktiari</a:t>
            </a:r>
            <a:r>
              <a:rPr lang="en-US" sz="2000" dirty="0"/>
              <a:t> people speak Bakhtiari </a:t>
            </a:r>
            <a:r>
              <a:rPr lang="en-US" sz="2000" dirty="0" err="1"/>
              <a:t>diaclect</a:t>
            </a:r>
            <a:r>
              <a:rPr lang="en-US" sz="2000" dirty="0"/>
              <a:t>, a southwestern Iranian dialect, belonging to the </a:t>
            </a:r>
            <a:r>
              <a:rPr lang="en-US" sz="2000" dirty="0" err="1"/>
              <a:t>Luri</a:t>
            </a:r>
            <a:r>
              <a:rPr lang="en-US" sz="2000" dirty="0"/>
              <a:t> language. The </a:t>
            </a:r>
            <a:r>
              <a:rPr lang="en-US" sz="2000" dirty="0" err="1"/>
              <a:t>Luri</a:t>
            </a:r>
            <a:r>
              <a:rPr lang="en-US" sz="2000" dirty="0"/>
              <a:t> language is a descendant of Persian is quite similar to Modern Persian. </a:t>
            </a:r>
            <a:r>
              <a:rPr lang="en-US" sz="2000" dirty="0" err="1"/>
              <a:t>Luri</a:t>
            </a:r>
            <a:r>
              <a:rPr lang="en-US" sz="2000" dirty="0"/>
              <a:t> also represents a language continuum between Persian language and Kurdish language varieties, and is itself composed of three distinct languages: </a:t>
            </a:r>
            <a:r>
              <a:rPr lang="en-US" sz="2000" dirty="0" err="1"/>
              <a:t>Loristani</a:t>
            </a:r>
            <a:r>
              <a:rPr lang="en-US" sz="2000" dirty="0"/>
              <a:t>, Bakhtiari and Southern </a:t>
            </a:r>
            <a:r>
              <a:rPr lang="en-US" sz="2000" dirty="0" err="1"/>
              <a:t>Luri</a:t>
            </a:r>
            <a:r>
              <a:rPr lang="en-US" sz="2000" dirty="0" smtClean="0"/>
              <a:t>.</a:t>
            </a:r>
            <a:endParaRPr lang="en-US" sz="2000" dirty="0" smtClean="0"/>
          </a:p>
          <a:p>
            <a:pPr>
              <a:buFont typeface="Wingdings" pitchFamily="2" charset="2"/>
              <a:buChar char="§"/>
            </a:pPr>
            <a:endParaRPr lang="en-US" sz="2000" dirty="0" smtClean="0"/>
          </a:p>
          <a:p>
            <a:pPr>
              <a:buFont typeface="Wingdings" pitchFamily="2" charset="2"/>
              <a:buChar char="§"/>
            </a:pPr>
            <a:endParaRPr lang="en-US" sz="2000" dirty="0" smtClean="0"/>
          </a:p>
          <a:p>
            <a:pPr>
              <a:buFont typeface="Wingdings" pitchFamily="2" charset="2"/>
              <a:buChar char="§"/>
            </a:pPr>
            <a:endParaRPr lang="en-US" sz="2400" dirty="0" smtClean="0">
              <a:solidFill>
                <a:schemeClr val="tx1"/>
              </a:solidFill>
            </a:endParaRPr>
          </a:p>
        </p:txBody>
      </p:sp>
      <p:sp>
        <p:nvSpPr>
          <p:cNvPr id="2" name="Title 1"/>
          <p:cNvSpPr>
            <a:spLocks noGrp="1"/>
          </p:cNvSpPr>
          <p:nvPr>
            <p:ph type="title"/>
          </p:nvPr>
        </p:nvSpPr>
        <p:spPr/>
        <p:txBody>
          <a:bodyPr/>
          <a:lstStyle/>
          <a:p>
            <a:r>
              <a:rPr lang="en-US" dirty="0" smtClean="0"/>
              <a:t>Verbal Language</a:t>
            </a:r>
            <a:endParaRPr lang="en-CA" dirty="0"/>
          </a:p>
        </p:txBody>
      </p:sp>
      <p:pic>
        <p:nvPicPr>
          <p:cNvPr id="4" name="Picture 3" descr="bakhtiari.jpg"/>
          <p:cNvPicPr>
            <a:picLocks noChangeAspect="1"/>
          </p:cNvPicPr>
          <p:nvPr/>
        </p:nvPicPr>
        <p:blipFill>
          <a:blip r:embed="rId2" cstate="print"/>
          <a:stretch>
            <a:fillRect/>
          </a:stretch>
        </p:blipFill>
        <p:spPr>
          <a:xfrm>
            <a:off x="5105400" y="4038600"/>
            <a:ext cx="3276600" cy="2566065"/>
          </a:xfrm>
          <a:prstGeom prst="rect">
            <a:avLst/>
          </a:prstGeom>
        </p:spPr>
      </p:pic>
      <p:pic>
        <p:nvPicPr>
          <p:cNvPr id="5" name="Picture 4" descr="bf030000-0000-0000-0000-000000000680p.jpg"/>
          <p:cNvPicPr>
            <a:picLocks noChangeAspect="1"/>
          </p:cNvPicPr>
          <p:nvPr/>
        </p:nvPicPr>
        <p:blipFill>
          <a:blip r:embed="rId3" cstate="print"/>
          <a:stretch>
            <a:fillRect/>
          </a:stretch>
        </p:blipFill>
        <p:spPr>
          <a:xfrm>
            <a:off x="1295400" y="4191000"/>
            <a:ext cx="3086100" cy="2152650"/>
          </a:xfrm>
          <a:prstGeom prst="rect">
            <a:avLst/>
          </a:prstGeom>
        </p:spPr>
      </p:pic>
    </p:spTree>
    <p:extLst>
      <p:ext uri="{BB962C8B-B14F-4D97-AF65-F5344CB8AC3E}">
        <p14:creationId xmlns:p14="http://schemas.microsoft.com/office/powerpoint/2010/main" val="101398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4876800" cy="4572000"/>
          </a:xfrm>
        </p:spPr>
        <p:txBody>
          <a:bodyPr>
            <a:normAutofit fontScale="92500" lnSpcReduction="20000"/>
          </a:bodyPr>
          <a:lstStyle/>
          <a:p>
            <a:r>
              <a:rPr lang="en-CA" dirty="0"/>
              <a:t>The </a:t>
            </a:r>
            <a:r>
              <a:rPr lang="en-CA" dirty="0" err="1"/>
              <a:t>Bakhtiari</a:t>
            </a:r>
            <a:r>
              <a:rPr lang="en-CA" dirty="0"/>
              <a:t> people are mainly from two tribal divisions, </a:t>
            </a:r>
            <a:r>
              <a:rPr lang="en-CA" dirty="0" err="1"/>
              <a:t>Chahar</a:t>
            </a:r>
            <a:r>
              <a:rPr lang="en-CA" dirty="0"/>
              <a:t> </a:t>
            </a:r>
            <a:r>
              <a:rPr lang="en-CA" dirty="0" err="1"/>
              <a:t>lang</a:t>
            </a:r>
            <a:r>
              <a:rPr lang="en-CA" dirty="0"/>
              <a:t> (English: Four Legs) and Haft </a:t>
            </a:r>
            <a:r>
              <a:rPr lang="en-CA" dirty="0" err="1"/>
              <a:t>lang</a:t>
            </a:r>
            <a:r>
              <a:rPr lang="en-CA" dirty="0"/>
              <a:t> (English: Seven Legs</a:t>
            </a:r>
            <a:r>
              <a:rPr lang="en-CA" dirty="0" smtClean="0"/>
              <a:t>).</a:t>
            </a:r>
            <a:br>
              <a:rPr lang="en-CA" dirty="0" smtClean="0"/>
            </a:br>
            <a:r>
              <a:rPr lang="en-CA" dirty="0" smtClean="0"/>
              <a:t/>
            </a:r>
            <a:br>
              <a:rPr lang="en-CA" dirty="0" smtClean="0"/>
            </a:br>
            <a:r>
              <a:rPr lang="en-CA" dirty="0" smtClean="0"/>
              <a:t> </a:t>
            </a:r>
            <a:r>
              <a:rPr lang="en-CA" dirty="0"/>
              <a:t>Due to the harsh nature of their life style, </a:t>
            </a:r>
            <a:r>
              <a:rPr lang="en-CA" dirty="0" err="1"/>
              <a:t>Bakhtiaris</a:t>
            </a:r>
            <a:r>
              <a:rPr lang="en-CA" dirty="0"/>
              <a:t> have been able to keep their blood lines intact, largely marrying within their own tribe. </a:t>
            </a:r>
            <a:r>
              <a:rPr lang="en-CA" dirty="0" err="1"/>
              <a:t>Nafburoon</a:t>
            </a:r>
            <a:r>
              <a:rPr lang="en-CA" dirty="0"/>
              <a:t> has been a tradition among the </a:t>
            </a:r>
            <a:r>
              <a:rPr lang="en-CA" dirty="0" err="1"/>
              <a:t>Baktiari</a:t>
            </a:r>
            <a:r>
              <a:rPr lang="en-CA" dirty="0"/>
              <a:t> culture where whenever a girl and a boy are born close together in time; parents determine their children's fate.</a:t>
            </a:r>
          </a:p>
        </p:txBody>
      </p:sp>
      <p:sp>
        <p:nvSpPr>
          <p:cNvPr id="3" name="Title 2"/>
          <p:cNvSpPr>
            <a:spLocks noGrp="1"/>
          </p:cNvSpPr>
          <p:nvPr>
            <p:ph type="title"/>
          </p:nvPr>
        </p:nvSpPr>
        <p:spPr/>
        <p:txBody>
          <a:bodyPr/>
          <a:lstStyle/>
          <a:p>
            <a:r>
              <a:rPr lang="en-CA" dirty="0" err="1" smtClean="0"/>
              <a:t>Marrriage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04800"/>
            <a:ext cx="2892515" cy="19292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675" y="2362200"/>
            <a:ext cx="3638550" cy="2426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953000"/>
            <a:ext cx="2146479" cy="1428750"/>
          </a:xfrm>
          <a:prstGeom prst="rect">
            <a:avLst/>
          </a:prstGeom>
        </p:spPr>
      </p:pic>
    </p:spTree>
    <p:extLst>
      <p:ext uri="{BB962C8B-B14F-4D97-AF65-F5344CB8AC3E}">
        <p14:creationId xmlns:p14="http://schemas.microsoft.com/office/powerpoint/2010/main" val="216383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Religion; The Bakhtiari people are Shi’a Muslim, and in the religion of Islam premarital relations is forbidden. Meaning that sexual behavior Is restricted unless the parties are wed. </a:t>
            </a:r>
          </a:p>
          <a:p>
            <a:r>
              <a:rPr lang="en-US" sz="1800" dirty="0"/>
              <a:t> </a:t>
            </a:r>
            <a:r>
              <a:rPr lang="en-US" sz="1800" dirty="0" smtClean="0"/>
              <a:t>Also the </a:t>
            </a:r>
            <a:r>
              <a:rPr lang="en-US" sz="1800" dirty="0" err="1" smtClean="0"/>
              <a:t>Baktiari</a:t>
            </a:r>
            <a:r>
              <a:rPr lang="en-US" sz="1800" dirty="0" smtClean="0"/>
              <a:t> people like to marry within their </a:t>
            </a:r>
            <a:r>
              <a:rPr lang="en-US" sz="1800" dirty="0" err="1" smtClean="0"/>
              <a:t>subtribes</a:t>
            </a:r>
            <a:r>
              <a:rPr lang="en-US" sz="1800" dirty="0" smtClean="0"/>
              <a:t>. So that the child is from either the </a:t>
            </a:r>
            <a:r>
              <a:rPr lang="en-US" sz="1800" dirty="0" err="1" smtClean="0"/>
              <a:t>Chahar</a:t>
            </a:r>
            <a:r>
              <a:rPr lang="en-US" sz="1800" dirty="0" smtClean="0"/>
              <a:t> Lang tribe or the Haft Lang tribe.</a:t>
            </a:r>
          </a:p>
          <a:p>
            <a:endParaRPr lang="en-US" sz="1800" dirty="0"/>
          </a:p>
          <a:p>
            <a:r>
              <a:rPr lang="en-US" sz="1800" dirty="0" smtClean="0"/>
              <a:t>When a </a:t>
            </a:r>
            <a:r>
              <a:rPr lang="en-US" sz="1800" dirty="0" err="1" smtClean="0"/>
              <a:t>bakhtiari</a:t>
            </a:r>
            <a:r>
              <a:rPr lang="en-US" sz="1800" dirty="0" smtClean="0"/>
              <a:t> women is ready to be married her family arranged the marriage and she is not allowed to protest in respect to her parents.</a:t>
            </a:r>
          </a:p>
        </p:txBody>
      </p:sp>
      <p:sp>
        <p:nvSpPr>
          <p:cNvPr id="2" name="Title 1"/>
          <p:cNvSpPr>
            <a:spLocks noGrp="1"/>
          </p:cNvSpPr>
          <p:nvPr>
            <p:ph type="title"/>
          </p:nvPr>
        </p:nvSpPr>
        <p:spPr/>
        <p:txBody>
          <a:bodyPr/>
          <a:lstStyle/>
          <a:p>
            <a:r>
              <a:rPr lang="en-US" dirty="0" smtClean="0"/>
              <a:t>Rules that regulate sexual behavior</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0"/>
            <a:ext cx="3253298" cy="222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67200"/>
            <a:ext cx="3832594" cy="224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32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The Bakhtiari people believe that the lion is the most honorable and respectable of creations.</a:t>
            </a:r>
          </a:p>
          <a:p>
            <a:r>
              <a:rPr lang="en-US" sz="1800" dirty="0" smtClean="0"/>
              <a:t>The symbol of the lion represents bravery and overall respectability in Bakhtiari culture. So when a man dies in a “brave” way (</a:t>
            </a:r>
            <a:r>
              <a:rPr lang="en-US" sz="1800" dirty="0" err="1" smtClean="0"/>
              <a:t>i.e</a:t>
            </a:r>
            <a:r>
              <a:rPr lang="en-US" sz="1800" dirty="0" smtClean="0"/>
              <a:t> protecting his family) a carved lion sculpture is placed on his grave. </a:t>
            </a:r>
          </a:p>
          <a:p>
            <a:r>
              <a:rPr lang="en-US" sz="1800" dirty="0" smtClean="0"/>
              <a:t>But when a man dies in a “cowardly” manner (</a:t>
            </a:r>
            <a:r>
              <a:rPr lang="en-US" sz="1800" dirty="0" err="1" smtClean="0"/>
              <a:t>i.e</a:t>
            </a:r>
            <a:r>
              <a:rPr lang="en-US" sz="1800" dirty="0" smtClean="0"/>
              <a:t> Running away from his responsibilities) a stone is placed on his grave. To show that the man was a coward. The Bakhtiari frown upon men who are weak and not brave. So it is considered good behavior to be honorable and not cowardly.</a:t>
            </a:r>
          </a:p>
          <a:p>
            <a:endParaRPr lang="en-CA" sz="1800" dirty="0"/>
          </a:p>
        </p:txBody>
      </p:sp>
      <p:sp>
        <p:nvSpPr>
          <p:cNvPr id="2" name="Title 1"/>
          <p:cNvSpPr>
            <a:spLocks noGrp="1"/>
          </p:cNvSpPr>
          <p:nvPr>
            <p:ph type="title"/>
          </p:nvPr>
        </p:nvSpPr>
        <p:spPr/>
        <p:txBody>
          <a:bodyPr>
            <a:normAutofit fontScale="90000"/>
          </a:bodyPr>
          <a:lstStyle/>
          <a:p>
            <a:r>
              <a:rPr lang="en-US" dirty="0" smtClean="0"/>
              <a:t>Distinguish between good and bad behavior</a:t>
            </a:r>
            <a:endParaRPr lang="en-CA"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95800"/>
            <a:ext cx="3124391" cy="188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encrypted-tbn2.gstatic.com/images?q=tbn:ANd9GcR3VZGN4Td6-uqV7Iqxoq_Y-INNzdk49P-mFrNTBsYrESqRFtpG"/>
          <p:cNvPicPr>
            <a:picLocks noChangeAspect="1" noChangeArrowheads="1"/>
          </p:cNvPicPr>
          <p:nvPr/>
        </p:nvPicPr>
        <p:blipFill>
          <a:blip r:embed="rId3" cstate="print"/>
          <a:srcRect/>
          <a:stretch>
            <a:fillRect/>
          </a:stretch>
        </p:blipFill>
        <p:spPr bwMode="auto">
          <a:xfrm>
            <a:off x="5638800" y="4419600"/>
            <a:ext cx="3048000" cy="2091447"/>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419600"/>
            <a:ext cx="185829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36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Roles</a:t>
            </a:r>
            <a:endParaRPr lang="en-CA" dirty="0"/>
          </a:p>
        </p:txBody>
      </p:sp>
      <p:sp>
        <p:nvSpPr>
          <p:cNvPr id="3" name="Content Placeholder 2"/>
          <p:cNvSpPr>
            <a:spLocks noGrp="1"/>
          </p:cNvSpPr>
          <p:nvPr>
            <p:ph sz="half" idx="1"/>
          </p:nvPr>
        </p:nvSpPr>
        <p:spPr/>
        <p:txBody>
          <a:bodyPr>
            <a:normAutofit lnSpcReduction="10000"/>
          </a:bodyPr>
          <a:lstStyle/>
          <a:p>
            <a:r>
              <a:rPr lang="en-US" sz="1800" dirty="0" smtClean="0"/>
              <a:t>In the Bakhtiari tribe there are </a:t>
            </a:r>
            <a:r>
              <a:rPr lang="en-US" sz="1800" dirty="0" err="1" smtClean="0"/>
              <a:t>kalantars</a:t>
            </a:r>
            <a:r>
              <a:rPr lang="en-US" sz="1800" dirty="0" smtClean="0"/>
              <a:t> (Head men) Khans (clan chiefs) and </a:t>
            </a:r>
            <a:r>
              <a:rPr lang="en-US" sz="1800" dirty="0" err="1" smtClean="0"/>
              <a:t>ilkhani’s</a:t>
            </a:r>
            <a:r>
              <a:rPr lang="en-US" sz="1800" dirty="0" smtClean="0"/>
              <a:t> (chief of entire Tribe)</a:t>
            </a:r>
          </a:p>
          <a:p>
            <a:r>
              <a:rPr lang="en-US" sz="1800" dirty="0" smtClean="0"/>
              <a:t>Power of the Khans and </a:t>
            </a:r>
            <a:r>
              <a:rPr lang="en-US" sz="1800" dirty="0" err="1" smtClean="0"/>
              <a:t>Ilkhanis</a:t>
            </a:r>
            <a:r>
              <a:rPr lang="en-US" sz="1800" dirty="0" smtClean="0"/>
              <a:t> come from their personal abilities. Abilities to lead and keep the peace within the tribe. Also the respectability of them and their family. These positions are sometimes succeeded/inherited by family of the former Khan or </a:t>
            </a:r>
            <a:r>
              <a:rPr lang="en-US" sz="1800" dirty="0" err="1" smtClean="0"/>
              <a:t>Ilkhani</a:t>
            </a:r>
            <a:r>
              <a:rPr lang="en-US" sz="1800" dirty="0" smtClean="0"/>
              <a:t>.</a:t>
            </a:r>
          </a:p>
          <a:p>
            <a:r>
              <a:rPr lang="en-US" sz="1800" dirty="0" smtClean="0"/>
              <a:t>Every sub tribe of the Bakhtiari has a Khan that resolves issues and takes care of the problems within his jurisdiction. </a:t>
            </a:r>
            <a:endParaRPr lang="en-CA"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57200"/>
            <a:ext cx="2743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arianica.com/en/sites/default/files/imagecache/smallwatermark/photo/People%20%2526%20Culture/Iranian%20Nomads/Bakhtiari%20Tribes/bf030000-0000-0000-0000-000000000340p.jpg"/>
          <p:cNvPicPr>
            <a:picLocks noChangeAspect="1" noChangeArrowheads="1"/>
          </p:cNvPicPr>
          <p:nvPr/>
        </p:nvPicPr>
        <p:blipFill>
          <a:blip r:embed="rId3" cstate="print"/>
          <a:srcRect/>
          <a:stretch>
            <a:fillRect/>
          </a:stretch>
        </p:blipFill>
        <p:spPr bwMode="auto">
          <a:xfrm>
            <a:off x="6172200" y="3336572"/>
            <a:ext cx="2971800" cy="3521428"/>
          </a:xfrm>
          <a:prstGeom prst="rect">
            <a:avLst/>
          </a:prstGeom>
          <a:noFill/>
        </p:spPr>
      </p:pic>
    </p:spTree>
    <p:extLst>
      <p:ext uri="{BB962C8B-B14F-4D97-AF65-F5344CB8AC3E}">
        <p14:creationId xmlns:p14="http://schemas.microsoft.com/office/powerpoint/2010/main" val="1471112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211</TotalTime>
  <Words>754</Words>
  <Application>Microsoft Office PowerPoint</Application>
  <PresentationFormat>On-screen Show (4:3)</PresentationFormat>
  <Paragraphs>48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BAKHTIARI</vt:lpstr>
      <vt:lpstr>PowerPoint Presentation</vt:lpstr>
      <vt:lpstr>SEXUAL DIVSION OF LABOUR/CHILDREN RAISED IN FAMILY SETTING</vt:lpstr>
      <vt:lpstr>CONCEPT OF PRIVACY</vt:lpstr>
      <vt:lpstr>Verbal Language</vt:lpstr>
      <vt:lpstr>Marrriage</vt:lpstr>
      <vt:lpstr>Rules that regulate sexual behavior</vt:lpstr>
      <vt:lpstr>Distinguish between good and bad behavior</vt:lpstr>
      <vt:lpstr>Leadership Roles</vt:lpstr>
      <vt:lpstr>Body  Ornamentation</vt:lpstr>
      <vt:lpstr>Art</vt:lpstr>
      <vt:lpstr>Citations</vt:lpstr>
      <vt:lpstr>Citations Continued</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Verbal Language</dc:title>
  <dc:creator>Hassan, Weris</dc:creator>
  <cp:lastModifiedBy>Miller, Crystal</cp:lastModifiedBy>
  <cp:revision>34</cp:revision>
  <dcterms:created xsi:type="dcterms:W3CDTF">2014-09-19T17:13:16Z</dcterms:created>
  <dcterms:modified xsi:type="dcterms:W3CDTF">2014-09-25T17:12:33Z</dcterms:modified>
</cp:coreProperties>
</file>